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333" r:id="rId2"/>
    <p:sldId id="304" r:id="rId3"/>
    <p:sldId id="305" r:id="rId4"/>
    <p:sldId id="287" r:id="rId5"/>
    <p:sldId id="258" r:id="rId6"/>
    <p:sldId id="294" r:id="rId7"/>
    <p:sldId id="296" r:id="rId8"/>
    <p:sldId id="298" r:id="rId9"/>
    <p:sldId id="291" r:id="rId10"/>
    <p:sldId id="265" r:id="rId11"/>
    <p:sldId id="301" r:id="rId12"/>
    <p:sldId id="302" r:id="rId13"/>
    <p:sldId id="303" r:id="rId14"/>
    <p:sldId id="292" r:id="rId15"/>
    <p:sldId id="266" r:id="rId16"/>
    <p:sldId id="307" r:id="rId17"/>
    <p:sldId id="308" r:id="rId18"/>
    <p:sldId id="331" r:id="rId19"/>
    <p:sldId id="272" r:id="rId20"/>
    <p:sldId id="309" r:id="rId21"/>
    <p:sldId id="310" r:id="rId22"/>
    <p:sldId id="311" r:id="rId23"/>
    <p:sldId id="312" r:id="rId24"/>
    <p:sldId id="313" r:id="rId25"/>
    <p:sldId id="314" r:id="rId26"/>
    <p:sldId id="315" r:id="rId27"/>
    <p:sldId id="316" r:id="rId28"/>
    <p:sldId id="317" r:id="rId29"/>
    <p:sldId id="318" r:id="rId30"/>
    <p:sldId id="332" r:id="rId31"/>
    <p:sldId id="319" r:id="rId32"/>
    <p:sldId id="320" r:id="rId33"/>
    <p:sldId id="321" r:id="rId34"/>
    <p:sldId id="322" r:id="rId35"/>
    <p:sldId id="323" r:id="rId36"/>
    <p:sldId id="324" r:id="rId37"/>
    <p:sldId id="325" r:id="rId38"/>
    <p:sldId id="326" r:id="rId39"/>
    <p:sldId id="328" r:id="rId40"/>
    <p:sldId id="327" r:id="rId41"/>
    <p:sldId id="329" r:id="rId42"/>
    <p:sldId id="334" r:id="rId43"/>
    <p:sldId id="335" r:id="rId44"/>
    <p:sldId id="336" r:id="rId45"/>
    <p:sldId id="337" r:id="rId46"/>
    <p:sldId id="338" r:id="rId47"/>
    <p:sldId id="339" r:id="rId48"/>
    <p:sldId id="340" r:id="rId49"/>
    <p:sldId id="341" r:id="rId50"/>
    <p:sldId id="342" r:id="rId51"/>
    <p:sldId id="343" r:id="rId52"/>
    <p:sldId id="344" r:id="rId53"/>
    <p:sldId id="345" r:id="rId54"/>
    <p:sldId id="346" r:id="rId55"/>
    <p:sldId id="347" r:id="rId56"/>
    <p:sldId id="348" r:id="rId57"/>
    <p:sldId id="349" r:id="rId58"/>
    <p:sldId id="350" r:id="rId59"/>
    <p:sldId id="351"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D861FA-C3C8-45F9-84C5-D48691565A1E}"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3053C01D-13FF-4F23-92A4-B487DE5364E2}">
      <dgm:prSet/>
      <dgm:spPr/>
      <dgm:t>
        <a:bodyPr/>
        <a:lstStyle/>
        <a:p>
          <a:pPr>
            <a:lnSpc>
              <a:spcPct val="100000"/>
            </a:lnSpc>
          </a:pPr>
          <a:r>
            <a:rPr lang="en-US"/>
            <a:t>Introduce the fundamental concepts of IoT and physical computing</a:t>
          </a:r>
        </a:p>
      </dgm:t>
    </dgm:pt>
    <dgm:pt modelId="{82009A8B-38D4-4881-995F-94D58D0A3BAC}" type="parTrans" cxnId="{A9605B14-A3AE-4D18-9B22-34D1D25A1A76}">
      <dgm:prSet/>
      <dgm:spPr/>
      <dgm:t>
        <a:bodyPr/>
        <a:lstStyle/>
        <a:p>
          <a:endParaRPr lang="en-US"/>
        </a:p>
      </dgm:t>
    </dgm:pt>
    <dgm:pt modelId="{E0B48011-D3B9-4753-9D16-98D371FC3446}" type="sibTrans" cxnId="{A9605B14-A3AE-4D18-9B22-34D1D25A1A76}">
      <dgm:prSet/>
      <dgm:spPr/>
      <dgm:t>
        <a:bodyPr/>
        <a:lstStyle/>
        <a:p>
          <a:pPr>
            <a:lnSpc>
              <a:spcPct val="100000"/>
            </a:lnSpc>
          </a:pPr>
          <a:endParaRPr lang="en-US"/>
        </a:p>
      </dgm:t>
    </dgm:pt>
    <dgm:pt modelId="{0923E176-8968-474D-9DE5-459E71C46E19}">
      <dgm:prSet/>
      <dgm:spPr/>
      <dgm:t>
        <a:bodyPr/>
        <a:lstStyle/>
        <a:p>
          <a:pPr>
            <a:lnSpc>
              <a:spcPct val="100000"/>
            </a:lnSpc>
          </a:pPr>
          <a:r>
            <a:rPr lang="en-US"/>
            <a:t>Expose the student to a variety of embedded boards and IoT Platforms</a:t>
          </a:r>
        </a:p>
      </dgm:t>
    </dgm:pt>
    <dgm:pt modelId="{A034D46A-4D83-46F0-8F32-724298E6AD81}" type="parTrans" cxnId="{4E756180-F69A-4DFB-BB7B-27F539891B6C}">
      <dgm:prSet/>
      <dgm:spPr/>
      <dgm:t>
        <a:bodyPr/>
        <a:lstStyle/>
        <a:p>
          <a:endParaRPr lang="en-US"/>
        </a:p>
      </dgm:t>
    </dgm:pt>
    <dgm:pt modelId="{449313C5-D764-47DD-983F-D17F12D8CD20}" type="sibTrans" cxnId="{4E756180-F69A-4DFB-BB7B-27F539891B6C}">
      <dgm:prSet/>
      <dgm:spPr/>
      <dgm:t>
        <a:bodyPr/>
        <a:lstStyle/>
        <a:p>
          <a:pPr>
            <a:lnSpc>
              <a:spcPct val="100000"/>
            </a:lnSpc>
          </a:pPr>
          <a:endParaRPr lang="en-US"/>
        </a:p>
      </dgm:t>
    </dgm:pt>
    <dgm:pt modelId="{623B1154-9EB8-4841-A6B0-EAF6EF662C59}">
      <dgm:prSet/>
      <dgm:spPr/>
      <dgm:t>
        <a:bodyPr/>
        <a:lstStyle/>
        <a:p>
          <a:pPr>
            <a:lnSpc>
              <a:spcPct val="100000"/>
            </a:lnSpc>
          </a:pPr>
          <a:r>
            <a:rPr lang="en-US"/>
            <a:t>Create a basic understanding of the communication protocols in IoT communications.</a:t>
          </a:r>
        </a:p>
      </dgm:t>
    </dgm:pt>
    <dgm:pt modelId="{DF4CC273-B910-4F30-AC2C-77D7129D0F02}" type="parTrans" cxnId="{B1CBF919-AA5F-496F-BD3B-08412259366A}">
      <dgm:prSet/>
      <dgm:spPr/>
      <dgm:t>
        <a:bodyPr/>
        <a:lstStyle/>
        <a:p>
          <a:endParaRPr lang="en-US"/>
        </a:p>
      </dgm:t>
    </dgm:pt>
    <dgm:pt modelId="{6CDE1CC5-9905-45BA-9515-E8FCABC3713E}" type="sibTrans" cxnId="{B1CBF919-AA5F-496F-BD3B-08412259366A}">
      <dgm:prSet/>
      <dgm:spPr/>
      <dgm:t>
        <a:bodyPr/>
        <a:lstStyle/>
        <a:p>
          <a:pPr>
            <a:lnSpc>
              <a:spcPct val="100000"/>
            </a:lnSpc>
          </a:pPr>
          <a:endParaRPr lang="en-US"/>
        </a:p>
      </dgm:t>
    </dgm:pt>
    <dgm:pt modelId="{AC719DD0-D9E2-41F9-AA06-A0AB894514C6}">
      <dgm:prSet/>
      <dgm:spPr/>
      <dgm:t>
        <a:bodyPr/>
        <a:lstStyle/>
        <a:p>
          <a:pPr>
            <a:lnSpc>
              <a:spcPct val="100000"/>
            </a:lnSpc>
          </a:pPr>
          <a:r>
            <a:rPr lang="en-US"/>
            <a:t>Familiarize the student with application program interfaces for IoT.</a:t>
          </a:r>
        </a:p>
      </dgm:t>
    </dgm:pt>
    <dgm:pt modelId="{6DAA80CB-33B5-4814-84F3-C940E147CD25}" type="parTrans" cxnId="{F86C838C-CCF1-4831-BB18-52BF5DF5AB2B}">
      <dgm:prSet/>
      <dgm:spPr/>
      <dgm:t>
        <a:bodyPr/>
        <a:lstStyle/>
        <a:p>
          <a:endParaRPr lang="en-US"/>
        </a:p>
      </dgm:t>
    </dgm:pt>
    <dgm:pt modelId="{E3554A75-FD1A-4BA1-8F12-9C768EA884D8}" type="sibTrans" cxnId="{F86C838C-CCF1-4831-BB18-52BF5DF5AB2B}">
      <dgm:prSet/>
      <dgm:spPr/>
      <dgm:t>
        <a:bodyPr/>
        <a:lstStyle/>
        <a:p>
          <a:pPr>
            <a:lnSpc>
              <a:spcPct val="100000"/>
            </a:lnSpc>
          </a:pPr>
          <a:endParaRPr lang="en-US"/>
        </a:p>
      </dgm:t>
    </dgm:pt>
    <dgm:pt modelId="{AA70AF1C-DD39-48BE-95C8-053DC88C0685}">
      <dgm:prSet/>
      <dgm:spPr/>
      <dgm:t>
        <a:bodyPr/>
        <a:lstStyle/>
        <a:p>
          <a:pPr>
            <a:lnSpc>
              <a:spcPct val="100000"/>
            </a:lnSpc>
          </a:pPr>
          <a:r>
            <a:rPr lang="en-US"/>
            <a:t>Enable students to create simple IoT applications.</a:t>
          </a:r>
        </a:p>
      </dgm:t>
    </dgm:pt>
    <dgm:pt modelId="{923B75B1-9B9C-4307-B612-6B1D7153AF28}" type="parTrans" cxnId="{AF541183-2438-430D-9921-628C9862A8AF}">
      <dgm:prSet/>
      <dgm:spPr/>
      <dgm:t>
        <a:bodyPr/>
        <a:lstStyle/>
        <a:p>
          <a:endParaRPr lang="en-US"/>
        </a:p>
      </dgm:t>
    </dgm:pt>
    <dgm:pt modelId="{B36F5F8D-F0D2-433B-8A29-E3426570069B}" type="sibTrans" cxnId="{AF541183-2438-430D-9921-628C9862A8AF}">
      <dgm:prSet/>
      <dgm:spPr/>
      <dgm:t>
        <a:bodyPr/>
        <a:lstStyle/>
        <a:p>
          <a:endParaRPr lang="en-US"/>
        </a:p>
      </dgm:t>
    </dgm:pt>
    <dgm:pt modelId="{EB901C81-7858-40DD-9F45-D9618EADB6F6}" type="pres">
      <dgm:prSet presAssocID="{66D861FA-C3C8-45F9-84C5-D48691565A1E}" presName="root" presStyleCnt="0">
        <dgm:presLayoutVars>
          <dgm:dir/>
          <dgm:resizeHandles val="exact"/>
        </dgm:presLayoutVars>
      </dgm:prSet>
      <dgm:spPr/>
    </dgm:pt>
    <dgm:pt modelId="{BFEA3486-93D7-4E3D-9DF0-0C99ADDEB11A}" type="pres">
      <dgm:prSet presAssocID="{66D861FA-C3C8-45F9-84C5-D48691565A1E}" presName="container" presStyleCnt="0">
        <dgm:presLayoutVars>
          <dgm:dir/>
          <dgm:resizeHandles val="exact"/>
        </dgm:presLayoutVars>
      </dgm:prSet>
      <dgm:spPr/>
    </dgm:pt>
    <dgm:pt modelId="{E7AFE714-62F0-4066-8D43-60BF15BB0485}" type="pres">
      <dgm:prSet presAssocID="{3053C01D-13FF-4F23-92A4-B487DE5364E2}" presName="compNode" presStyleCnt="0"/>
      <dgm:spPr/>
    </dgm:pt>
    <dgm:pt modelId="{EDD8BFA3-6FBD-4405-A4A6-4BD4DF19074A}" type="pres">
      <dgm:prSet presAssocID="{3053C01D-13FF-4F23-92A4-B487DE5364E2}" presName="iconBgRect" presStyleLbl="bgShp" presStyleIdx="0" presStyleCnt="5"/>
      <dgm:spPr/>
    </dgm:pt>
    <dgm:pt modelId="{A99ED79D-F27A-44A6-A8D7-EAB027472B4D}" type="pres">
      <dgm:prSet presAssocID="{3053C01D-13FF-4F23-92A4-B487DE5364E2}" presName="iconRect" presStyleLbl="node1" presStyleIdx="0" presStyleCnt="5"/>
      <dgm:spPr>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ireless router"/>
        </a:ext>
      </dgm:extLst>
    </dgm:pt>
    <dgm:pt modelId="{274888B4-6C59-44B1-AA3A-446C83E5373E}" type="pres">
      <dgm:prSet presAssocID="{3053C01D-13FF-4F23-92A4-B487DE5364E2}" presName="spaceRect" presStyleCnt="0"/>
      <dgm:spPr/>
    </dgm:pt>
    <dgm:pt modelId="{315B23B4-BD97-4681-8A91-D2C497DEAC12}" type="pres">
      <dgm:prSet presAssocID="{3053C01D-13FF-4F23-92A4-B487DE5364E2}" presName="textRect" presStyleLbl="revTx" presStyleIdx="0" presStyleCnt="5">
        <dgm:presLayoutVars>
          <dgm:chMax val="1"/>
          <dgm:chPref val="1"/>
        </dgm:presLayoutVars>
      </dgm:prSet>
      <dgm:spPr/>
    </dgm:pt>
    <dgm:pt modelId="{0BF33088-232A-4E1E-AC24-63A9029785F9}" type="pres">
      <dgm:prSet presAssocID="{E0B48011-D3B9-4753-9D16-98D371FC3446}" presName="sibTrans" presStyleLbl="sibTrans2D1" presStyleIdx="0" presStyleCnt="0"/>
      <dgm:spPr/>
    </dgm:pt>
    <dgm:pt modelId="{9A952BE0-FDFE-4FC6-AD7A-E1AF96678FAE}" type="pres">
      <dgm:prSet presAssocID="{0923E176-8968-474D-9DE5-459E71C46E19}" presName="compNode" presStyleCnt="0"/>
      <dgm:spPr/>
    </dgm:pt>
    <dgm:pt modelId="{3B4E9A3D-17EB-4C3D-900A-43D829DF64A3}" type="pres">
      <dgm:prSet presAssocID="{0923E176-8968-474D-9DE5-459E71C46E19}" presName="iconBgRect" presStyleLbl="bgShp" presStyleIdx="1" presStyleCnt="5"/>
      <dgm:spPr/>
    </dgm:pt>
    <dgm:pt modelId="{83325073-7FC7-4D29-A4DC-9212F61E36D5}" type="pres">
      <dgm:prSet presAssocID="{0923E176-8968-474D-9DE5-459E71C46E19}" presName="iconRect" presStyleLbl="node1" presStyleIdx="1" presStyleCnt="5"/>
      <dgm:spPr>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eb cam"/>
        </a:ext>
      </dgm:extLst>
    </dgm:pt>
    <dgm:pt modelId="{395E47CB-37F6-463D-8D70-0D315AEC1B25}" type="pres">
      <dgm:prSet presAssocID="{0923E176-8968-474D-9DE5-459E71C46E19}" presName="spaceRect" presStyleCnt="0"/>
      <dgm:spPr/>
    </dgm:pt>
    <dgm:pt modelId="{B2B198C5-CB46-40BA-B89B-8DC64A730E96}" type="pres">
      <dgm:prSet presAssocID="{0923E176-8968-474D-9DE5-459E71C46E19}" presName="textRect" presStyleLbl="revTx" presStyleIdx="1" presStyleCnt="5">
        <dgm:presLayoutVars>
          <dgm:chMax val="1"/>
          <dgm:chPref val="1"/>
        </dgm:presLayoutVars>
      </dgm:prSet>
      <dgm:spPr/>
    </dgm:pt>
    <dgm:pt modelId="{A01C9345-7705-4F32-B797-7733F6E4CAF1}" type="pres">
      <dgm:prSet presAssocID="{449313C5-D764-47DD-983F-D17F12D8CD20}" presName="sibTrans" presStyleLbl="sibTrans2D1" presStyleIdx="0" presStyleCnt="0"/>
      <dgm:spPr/>
    </dgm:pt>
    <dgm:pt modelId="{9CEF4293-7AA5-4486-8FD4-FCF458D868DD}" type="pres">
      <dgm:prSet presAssocID="{623B1154-9EB8-4841-A6B0-EAF6EF662C59}" presName="compNode" presStyleCnt="0"/>
      <dgm:spPr/>
    </dgm:pt>
    <dgm:pt modelId="{C73A50A4-883C-47AC-AA9F-8E1D6707E7B2}" type="pres">
      <dgm:prSet presAssocID="{623B1154-9EB8-4841-A6B0-EAF6EF662C59}" presName="iconBgRect" presStyleLbl="bgShp" presStyleIdx="2" presStyleCnt="5"/>
      <dgm:spPr/>
    </dgm:pt>
    <dgm:pt modelId="{5E4F2142-18D5-4A3B-97F1-D6D9BA35C17B}" type="pres">
      <dgm:prSet presAssocID="{623B1154-9EB8-4841-A6B0-EAF6EF662C59}" presName="iconRect" presStyleLbl="node1" presStyleIdx="2" presStyleCnt="5"/>
      <dgm:spPr>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ireless"/>
        </a:ext>
      </dgm:extLst>
    </dgm:pt>
    <dgm:pt modelId="{201E5167-32B5-45EE-84B3-E52963C59BE9}" type="pres">
      <dgm:prSet presAssocID="{623B1154-9EB8-4841-A6B0-EAF6EF662C59}" presName="spaceRect" presStyleCnt="0"/>
      <dgm:spPr/>
    </dgm:pt>
    <dgm:pt modelId="{42046849-C742-4F01-9B01-C4E97CCDADCA}" type="pres">
      <dgm:prSet presAssocID="{623B1154-9EB8-4841-A6B0-EAF6EF662C59}" presName="textRect" presStyleLbl="revTx" presStyleIdx="2" presStyleCnt="5">
        <dgm:presLayoutVars>
          <dgm:chMax val="1"/>
          <dgm:chPref val="1"/>
        </dgm:presLayoutVars>
      </dgm:prSet>
      <dgm:spPr/>
    </dgm:pt>
    <dgm:pt modelId="{336821D5-34A3-44B7-BAF1-E9E037E64F27}" type="pres">
      <dgm:prSet presAssocID="{6CDE1CC5-9905-45BA-9515-E8FCABC3713E}" presName="sibTrans" presStyleLbl="sibTrans2D1" presStyleIdx="0" presStyleCnt="0"/>
      <dgm:spPr/>
    </dgm:pt>
    <dgm:pt modelId="{9B6D12AA-8266-434A-B826-308373B22E17}" type="pres">
      <dgm:prSet presAssocID="{AC719DD0-D9E2-41F9-AA06-A0AB894514C6}" presName="compNode" presStyleCnt="0"/>
      <dgm:spPr/>
    </dgm:pt>
    <dgm:pt modelId="{3A630E66-EE97-46EE-B74B-162751E90C69}" type="pres">
      <dgm:prSet presAssocID="{AC719DD0-D9E2-41F9-AA06-A0AB894514C6}" presName="iconBgRect" presStyleLbl="bgShp" presStyleIdx="3" presStyleCnt="5"/>
      <dgm:spPr/>
    </dgm:pt>
    <dgm:pt modelId="{3BD40E7E-C205-4E4B-8429-CAA7C010D7AB}" type="pres">
      <dgm:prSet presAssocID="{AC719DD0-D9E2-41F9-AA06-A0AB894514C6}" presName="iconRect" presStyleLbl="node1" presStyleIdx="3" presStyleCnt="5"/>
      <dgm:spPr>
        <a:blipFill>
          <a:blip xmlns:r="http://schemas.openxmlformats.org/officeDocument/2006/relationships"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Robot"/>
        </a:ext>
      </dgm:extLst>
    </dgm:pt>
    <dgm:pt modelId="{8640FC90-39EB-4CF5-AAC7-1C725152D5A8}" type="pres">
      <dgm:prSet presAssocID="{AC719DD0-D9E2-41F9-AA06-A0AB894514C6}" presName="spaceRect" presStyleCnt="0"/>
      <dgm:spPr/>
    </dgm:pt>
    <dgm:pt modelId="{0D0CB5E2-9DCC-4549-9F56-019FEAB1BFDC}" type="pres">
      <dgm:prSet presAssocID="{AC719DD0-D9E2-41F9-AA06-A0AB894514C6}" presName="textRect" presStyleLbl="revTx" presStyleIdx="3" presStyleCnt="5">
        <dgm:presLayoutVars>
          <dgm:chMax val="1"/>
          <dgm:chPref val="1"/>
        </dgm:presLayoutVars>
      </dgm:prSet>
      <dgm:spPr/>
    </dgm:pt>
    <dgm:pt modelId="{125A78E1-09A9-4FB4-9119-58DF62A375D7}" type="pres">
      <dgm:prSet presAssocID="{E3554A75-FD1A-4BA1-8F12-9C768EA884D8}" presName="sibTrans" presStyleLbl="sibTrans2D1" presStyleIdx="0" presStyleCnt="0"/>
      <dgm:spPr/>
    </dgm:pt>
    <dgm:pt modelId="{B2E57C04-5BD6-41D0-80F9-A97E6481847D}" type="pres">
      <dgm:prSet presAssocID="{AA70AF1C-DD39-48BE-95C8-053DC88C0685}" presName="compNode" presStyleCnt="0"/>
      <dgm:spPr/>
    </dgm:pt>
    <dgm:pt modelId="{8EC69DF1-0A02-4190-95C4-CA395FE6E100}" type="pres">
      <dgm:prSet presAssocID="{AA70AF1C-DD39-48BE-95C8-053DC88C0685}" presName="iconBgRect" presStyleLbl="bgShp" presStyleIdx="4" presStyleCnt="5"/>
      <dgm:spPr/>
    </dgm:pt>
    <dgm:pt modelId="{93A18A27-362C-4BBC-AA31-40B6A7465157}" type="pres">
      <dgm:prSet presAssocID="{AA70AF1C-DD39-48BE-95C8-053DC88C0685}" presName="iconRect" presStyleLbl="node1" presStyleIdx="4" presStyleCnt="5"/>
      <dgm:spPr>
        <a:blipFill>
          <a:blip xmlns:r="http://schemas.openxmlformats.org/officeDocument/2006/relationships"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loud Computing"/>
        </a:ext>
      </dgm:extLst>
    </dgm:pt>
    <dgm:pt modelId="{A7851502-BFB1-4063-ADE1-4DEEA8F1F5A0}" type="pres">
      <dgm:prSet presAssocID="{AA70AF1C-DD39-48BE-95C8-053DC88C0685}" presName="spaceRect" presStyleCnt="0"/>
      <dgm:spPr/>
    </dgm:pt>
    <dgm:pt modelId="{4E2595DA-980C-4812-A8EE-5E5938AD57F4}" type="pres">
      <dgm:prSet presAssocID="{AA70AF1C-DD39-48BE-95C8-053DC88C0685}" presName="textRect" presStyleLbl="revTx" presStyleIdx="4" presStyleCnt="5">
        <dgm:presLayoutVars>
          <dgm:chMax val="1"/>
          <dgm:chPref val="1"/>
        </dgm:presLayoutVars>
      </dgm:prSet>
      <dgm:spPr/>
    </dgm:pt>
  </dgm:ptLst>
  <dgm:cxnLst>
    <dgm:cxn modelId="{D2D79E05-4E01-48CE-8C43-EBABCD490F68}" type="presOf" srcId="{66D861FA-C3C8-45F9-84C5-D48691565A1E}" destId="{EB901C81-7858-40DD-9F45-D9618EADB6F6}" srcOrd="0" destOrd="0" presId="urn:microsoft.com/office/officeart/2018/2/layout/IconCircleList"/>
    <dgm:cxn modelId="{A9605B14-A3AE-4D18-9B22-34D1D25A1A76}" srcId="{66D861FA-C3C8-45F9-84C5-D48691565A1E}" destId="{3053C01D-13FF-4F23-92A4-B487DE5364E2}" srcOrd="0" destOrd="0" parTransId="{82009A8B-38D4-4881-995F-94D58D0A3BAC}" sibTransId="{E0B48011-D3B9-4753-9D16-98D371FC3446}"/>
    <dgm:cxn modelId="{B1CBF919-AA5F-496F-BD3B-08412259366A}" srcId="{66D861FA-C3C8-45F9-84C5-D48691565A1E}" destId="{623B1154-9EB8-4841-A6B0-EAF6EF662C59}" srcOrd="2" destOrd="0" parTransId="{DF4CC273-B910-4F30-AC2C-77D7129D0F02}" sibTransId="{6CDE1CC5-9905-45BA-9515-E8FCABC3713E}"/>
    <dgm:cxn modelId="{0E83091D-18D9-4AB6-BB69-37BCEC093F19}" type="presOf" srcId="{623B1154-9EB8-4841-A6B0-EAF6EF662C59}" destId="{42046849-C742-4F01-9B01-C4E97CCDADCA}" srcOrd="0" destOrd="0" presId="urn:microsoft.com/office/officeart/2018/2/layout/IconCircleList"/>
    <dgm:cxn modelId="{9F522B2D-6A64-4FDF-BD95-D691408BC001}" type="presOf" srcId="{AC719DD0-D9E2-41F9-AA06-A0AB894514C6}" destId="{0D0CB5E2-9DCC-4549-9F56-019FEAB1BFDC}" srcOrd="0" destOrd="0" presId="urn:microsoft.com/office/officeart/2018/2/layout/IconCircleList"/>
    <dgm:cxn modelId="{E8401530-0A77-484E-B635-FF18E7E7F3AE}" type="presOf" srcId="{E3554A75-FD1A-4BA1-8F12-9C768EA884D8}" destId="{125A78E1-09A9-4FB4-9119-58DF62A375D7}" srcOrd="0" destOrd="0" presId="urn:microsoft.com/office/officeart/2018/2/layout/IconCircleList"/>
    <dgm:cxn modelId="{976B5F63-F84D-436A-B06D-D37DF826D8BF}" type="presOf" srcId="{3053C01D-13FF-4F23-92A4-B487DE5364E2}" destId="{315B23B4-BD97-4681-8A91-D2C497DEAC12}" srcOrd="0" destOrd="0" presId="urn:microsoft.com/office/officeart/2018/2/layout/IconCircleList"/>
    <dgm:cxn modelId="{890C3264-3759-4EB9-8D3B-60CA9BCF82E0}" type="presOf" srcId="{AA70AF1C-DD39-48BE-95C8-053DC88C0685}" destId="{4E2595DA-980C-4812-A8EE-5E5938AD57F4}" srcOrd="0" destOrd="0" presId="urn:microsoft.com/office/officeart/2018/2/layout/IconCircleList"/>
    <dgm:cxn modelId="{4E756180-F69A-4DFB-BB7B-27F539891B6C}" srcId="{66D861FA-C3C8-45F9-84C5-D48691565A1E}" destId="{0923E176-8968-474D-9DE5-459E71C46E19}" srcOrd="1" destOrd="0" parTransId="{A034D46A-4D83-46F0-8F32-724298E6AD81}" sibTransId="{449313C5-D764-47DD-983F-D17F12D8CD20}"/>
    <dgm:cxn modelId="{AF541183-2438-430D-9921-628C9862A8AF}" srcId="{66D861FA-C3C8-45F9-84C5-D48691565A1E}" destId="{AA70AF1C-DD39-48BE-95C8-053DC88C0685}" srcOrd="4" destOrd="0" parTransId="{923B75B1-9B9C-4307-B612-6B1D7153AF28}" sibTransId="{B36F5F8D-F0D2-433B-8A29-E3426570069B}"/>
    <dgm:cxn modelId="{F86C838C-CCF1-4831-BB18-52BF5DF5AB2B}" srcId="{66D861FA-C3C8-45F9-84C5-D48691565A1E}" destId="{AC719DD0-D9E2-41F9-AA06-A0AB894514C6}" srcOrd="3" destOrd="0" parTransId="{6DAA80CB-33B5-4814-84F3-C940E147CD25}" sibTransId="{E3554A75-FD1A-4BA1-8F12-9C768EA884D8}"/>
    <dgm:cxn modelId="{C0B3A48D-DF83-4C8E-883F-993A1AD89833}" type="presOf" srcId="{0923E176-8968-474D-9DE5-459E71C46E19}" destId="{B2B198C5-CB46-40BA-B89B-8DC64A730E96}" srcOrd="0" destOrd="0" presId="urn:microsoft.com/office/officeart/2018/2/layout/IconCircleList"/>
    <dgm:cxn modelId="{51D23196-20E9-4571-A7E8-BA273E6F2889}" type="presOf" srcId="{E0B48011-D3B9-4753-9D16-98D371FC3446}" destId="{0BF33088-232A-4E1E-AC24-63A9029785F9}" srcOrd="0" destOrd="0" presId="urn:microsoft.com/office/officeart/2018/2/layout/IconCircleList"/>
    <dgm:cxn modelId="{75A1C0AF-C856-4683-AFDB-4FD37F27FA24}" type="presOf" srcId="{449313C5-D764-47DD-983F-D17F12D8CD20}" destId="{A01C9345-7705-4F32-B797-7733F6E4CAF1}" srcOrd="0" destOrd="0" presId="urn:microsoft.com/office/officeart/2018/2/layout/IconCircleList"/>
    <dgm:cxn modelId="{026AA9F7-36FF-412E-8208-7954AF99F26B}" type="presOf" srcId="{6CDE1CC5-9905-45BA-9515-E8FCABC3713E}" destId="{336821D5-34A3-44B7-BAF1-E9E037E64F27}" srcOrd="0" destOrd="0" presId="urn:microsoft.com/office/officeart/2018/2/layout/IconCircleList"/>
    <dgm:cxn modelId="{29214E98-DD57-47B4-8521-5F7435367954}" type="presParOf" srcId="{EB901C81-7858-40DD-9F45-D9618EADB6F6}" destId="{BFEA3486-93D7-4E3D-9DF0-0C99ADDEB11A}" srcOrd="0" destOrd="0" presId="urn:microsoft.com/office/officeart/2018/2/layout/IconCircleList"/>
    <dgm:cxn modelId="{B93DD682-9342-4DC7-945E-9D382B7BBBCC}" type="presParOf" srcId="{BFEA3486-93D7-4E3D-9DF0-0C99ADDEB11A}" destId="{E7AFE714-62F0-4066-8D43-60BF15BB0485}" srcOrd="0" destOrd="0" presId="urn:microsoft.com/office/officeart/2018/2/layout/IconCircleList"/>
    <dgm:cxn modelId="{FB8AD985-C3B7-4962-AEE8-409A7047DC9F}" type="presParOf" srcId="{E7AFE714-62F0-4066-8D43-60BF15BB0485}" destId="{EDD8BFA3-6FBD-4405-A4A6-4BD4DF19074A}" srcOrd="0" destOrd="0" presId="urn:microsoft.com/office/officeart/2018/2/layout/IconCircleList"/>
    <dgm:cxn modelId="{9263EC20-226A-43DD-BA02-77616CF6F550}" type="presParOf" srcId="{E7AFE714-62F0-4066-8D43-60BF15BB0485}" destId="{A99ED79D-F27A-44A6-A8D7-EAB027472B4D}" srcOrd="1" destOrd="0" presId="urn:microsoft.com/office/officeart/2018/2/layout/IconCircleList"/>
    <dgm:cxn modelId="{A8E9911D-0284-42E4-A726-2126B9B9D61A}" type="presParOf" srcId="{E7AFE714-62F0-4066-8D43-60BF15BB0485}" destId="{274888B4-6C59-44B1-AA3A-446C83E5373E}" srcOrd="2" destOrd="0" presId="urn:microsoft.com/office/officeart/2018/2/layout/IconCircleList"/>
    <dgm:cxn modelId="{334B0EF5-BAB2-42AD-93CC-29A93FFB20B6}" type="presParOf" srcId="{E7AFE714-62F0-4066-8D43-60BF15BB0485}" destId="{315B23B4-BD97-4681-8A91-D2C497DEAC12}" srcOrd="3" destOrd="0" presId="urn:microsoft.com/office/officeart/2018/2/layout/IconCircleList"/>
    <dgm:cxn modelId="{22650DB9-815B-4A00-AB11-EA62EED25EBB}" type="presParOf" srcId="{BFEA3486-93D7-4E3D-9DF0-0C99ADDEB11A}" destId="{0BF33088-232A-4E1E-AC24-63A9029785F9}" srcOrd="1" destOrd="0" presId="urn:microsoft.com/office/officeart/2018/2/layout/IconCircleList"/>
    <dgm:cxn modelId="{BFAA3227-56F8-4409-BC76-1B6E662210BC}" type="presParOf" srcId="{BFEA3486-93D7-4E3D-9DF0-0C99ADDEB11A}" destId="{9A952BE0-FDFE-4FC6-AD7A-E1AF96678FAE}" srcOrd="2" destOrd="0" presId="urn:microsoft.com/office/officeart/2018/2/layout/IconCircleList"/>
    <dgm:cxn modelId="{417B8117-B61A-486C-9A49-F5D5579D063A}" type="presParOf" srcId="{9A952BE0-FDFE-4FC6-AD7A-E1AF96678FAE}" destId="{3B4E9A3D-17EB-4C3D-900A-43D829DF64A3}" srcOrd="0" destOrd="0" presId="urn:microsoft.com/office/officeart/2018/2/layout/IconCircleList"/>
    <dgm:cxn modelId="{EC967912-A993-4D5F-BD63-A4FEE703297A}" type="presParOf" srcId="{9A952BE0-FDFE-4FC6-AD7A-E1AF96678FAE}" destId="{83325073-7FC7-4D29-A4DC-9212F61E36D5}" srcOrd="1" destOrd="0" presId="urn:microsoft.com/office/officeart/2018/2/layout/IconCircleList"/>
    <dgm:cxn modelId="{6F78FFBC-56DB-4CA9-BEA4-75541F63BC5D}" type="presParOf" srcId="{9A952BE0-FDFE-4FC6-AD7A-E1AF96678FAE}" destId="{395E47CB-37F6-463D-8D70-0D315AEC1B25}" srcOrd="2" destOrd="0" presId="urn:microsoft.com/office/officeart/2018/2/layout/IconCircleList"/>
    <dgm:cxn modelId="{D0B2B000-82EC-4EE6-BAD0-A08E16DB1892}" type="presParOf" srcId="{9A952BE0-FDFE-4FC6-AD7A-E1AF96678FAE}" destId="{B2B198C5-CB46-40BA-B89B-8DC64A730E96}" srcOrd="3" destOrd="0" presId="urn:microsoft.com/office/officeart/2018/2/layout/IconCircleList"/>
    <dgm:cxn modelId="{9E6C350F-8B73-483C-8217-B8067977C9B3}" type="presParOf" srcId="{BFEA3486-93D7-4E3D-9DF0-0C99ADDEB11A}" destId="{A01C9345-7705-4F32-B797-7733F6E4CAF1}" srcOrd="3" destOrd="0" presId="urn:microsoft.com/office/officeart/2018/2/layout/IconCircleList"/>
    <dgm:cxn modelId="{2380C5FF-33D8-45F7-87A3-776ACB8B3991}" type="presParOf" srcId="{BFEA3486-93D7-4E3D-9DF0-0C99ADDEB11A}" destId="{9CEF4293-7AA5-4486-8FD4-FCF458D868DD}" srcOrd="4" destOrd="0" presId="urn:microsoft.com/office/officeart/2018/2/layout/IconCircleList"/>
    <dgm:cxn modelId="{A18140AB-4029-4146-895C-DCBC7DE132A5}" type="presParOf" srcId="{9CEF4293-7AA5-4486-8FD4-FCF458D868DD}" destId="{C73A50A4-883C-47AC-AA9F-8E1D6707E7B2}" srcOrd="0" destOrd="0" presId="urn:microsoft.com/office/officeart/2018/2/layout/IconCircleList"/>
    <dgm:cxn modelId="{62ADA4C9-1484-41AB-BD6C-B0AC0F1AB6A9}" type="presParOf" srcId="{9CEF4293-7AA5-4486-8FD4-FCF458D868DD}" destId="{5E4F2142-18D5-4A3B-97F1-D6D9BA35C17B}" srcOrd="1" destOrd="0" presId="urn:microsoft.com/office/officeart/2018/2/layout/IconCircleList"/>
    <dgm:cxn modelId="{8AA16332-9091-4214-BF52-38823CD1F70B}" type="presParOf" srcId="{9CEF4293-7AA5-4486-8FD4-FCF458D868DD}" destId="{201E5167-32B5-45EE-84B3-E52963C59BE9}" srcOrd="2" destOrd="0" presId="urn:microsoft.com/office/officeart/2018/2/layout/IconCircleList"/>
    <dgm:cxn modelId="{6242EB68-C318-4392-A836-C29FB0505AA6}" type="presParOf" srcId="{9CEF4293-7AA5-4486-8FD4-FCF458D868DD}" destId="{42046849-C742-4F01-9B01-C4E97CCDADCA}" srcOrd="3" destOrd="0" presId="urn:microsoft.com/office/officeart/2018/2/layout/IconCircleList"/>
    <dgm:cxn modelId="{38DD8D11-59E7-488F-A855-D72E42BCF7FB}" type="presParOf" srcId="{BFEA3486-93D7-4E3D-9DF0-0C99ADDEB11A}" destId="{336821D5-34A3-44B7-BAF1-E9E037E64F27}" srcOrd="5" destOrd="0" presId="urn:microsoft.com/office/officeart/2018/2/layout/IconCircleList"/>
    <dgm:cxn modelId="{24CA95FD-5C1E-4A32-990D-6CA5D4279279}" type="presParOf" srcId="{BFEA3486-93D7-4E3D-9DF0-0C99ADDEB11A}" destId="{9B6D12AA-8266-434A-B826-308373B22E17}" srcOrd="6" destOrd="0" presId="urn:microsoft.com/office/officeart/2018/2/layout/IconCircleList"/>
    <dgm:cxn modelId="{6A5404AD-AB24-4FEB-A3DE-91C371011C1A}" type="presParOf" srcId="{9B6D12AA-8266-434A-B826-308373B22E17}" destId="{3A630E66-EE97-46EE-B74B-162751E90C69}" srcOrd="0" destOrd="0" presId="urn:microsoft.com/office/officeart/2018/2/layout/IconCircleList"/>
    <dgm:cxn modelId="{91CBD7CD-2EA5-4A78-B73C-EA8C9E4BD571}" type="presParOf" srcId="{9B6D12AA-8266-434A-B826-308373B22E17}" destId="{3BD40E7E-C205-4E4B-8429-CAA7C010D7AB}" srcOrd="1" destOrd="0" presId="urn:microsoft.com/office/officeart/2018/2/layout/IconCircleList"/>
    <dgm:cxn modelId="{21962480-A245-4285-A4F4-7EEB51B97640}" type="presParOf" srcId="{9B6D12AA-8266-434A-B826-308373B22E17}" destId="{8640FC90-39EB-4CF5-AAC7-1C725152D5A8}" srcOrd="2" destOrd="0" presId="urn:microsoft.com/office/officeart/2018/2/layout/IconCircleList"/>
    <dgm:cxn modelId="{A8F6FD60-3641-40E3-A6E0-44A0DED51F16}" type="presParOf" srcId="{9B6D12AA-8266-434A-B826-308373B22E17}" destId="{0D0CB5E2-9DCC-4549-9F56-019FEAB1BFDC}" srcOrd="3" destOrd="0" presId="urn:microsoft.com/office/officeart/2018/2/layout/IconCircleList"/>
    <dgm:cxn modelId="{E2D3BB7E-DDC1-4C9E-87E3-8AD6E234B208}" type="presParOf" srcId="{BFEA3486-93D7-4E3D-9DF0-0C99ADDEB11A}" destId="{125A78E1-09A9-4FB4-9119-58DF62A375D7}" srcOrd="7" destOrd="0" presId="urn:microsoft.com/office/officeart/2018/2/layout/IconCircleList"/>
    <dgm:cxn modelId="{DD24BBEB-C9D5-438B-8FD2-1EE16D336EB2}" type="presParOf" srcId="{BFEA3486-93D7-4E3D-9DF0-0C99ADDEB11A}" destId="{B2E57C04-5BD6-41D0-80F9-A97E6481847D}" srcOrd="8" destOrd="0" presId="urn:microsoft.com/office/officeart/2018/2/layout/IconCircleList"/>
    <dgm:cxn modelId="{698E8EC4-6F43-44B7-8119-597E37D231CA}" type="presParOf" srcId="{B2E57C04-5BD6-41D0-80F9-A97E6481847D}" destId="{8EC69DF1-0A02-4190-95C4-CA395FE6E100}" srcOrd="0" destOrd="0" presId="urn:microsoft.com/office/officeart/2018/2/layout/IconCircleList"/>
    <dgm:cxn modelId="{879EAC3C-B62A-4DA8-A758-B673692525AE}" type="presParOf" srcId="{B2E57C04-5BD6-41D0-80F9-A97E6481847D}" destId="{93A18A27-362C-4BBC-AA31-40B6A7465157}" srcOrd="1" destOrd="0" presId="urn:microsoft.com/office/officeart/2018/2/layout/IconCircleList"/>
    <dgm:cxn modelId="{EC8F4623-686A-46DA-98DC-E48DCE8A68C1}" type="presParOf" srcId="{B2E57C04-5BD6-41D0-80F9-A97E6481847D}" destId="{A7851502-BFB1-4063-ADE1-4DEEA8F1F5A0}" srcOrd="2" destOrd="0" presId="urn:microsoft.com/office/officeart/2018/2/layout/IconCircleList"/>
    <dgm:cxn modelId="{A706AE7F-DB94-433A-A863-E6D0DBD4E193}" type="presParOf" srcId="{B2E57C04-5BD6-41D0-80F9-A97E6481847D}" destId="{4E2595DA-980C-4812-A8EE-5E5938AD57F4}"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7C8B07D-6F1F-4D20-8D7E-AF93AF79399E}"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0E2E0B6-9AF2-4E52-9A13-3A650E429C96}">
      <dgm:prSet/>
      <dgm:spPr/>
      <dgm:t>
        <a:bodyPr/>
        <a:lstStyle/>
        <a:p>
          <a:r>
            <a:rPr lang="en-IN"/>
            <a:t>The term “Internet of Things” (IoT) was first used in 1999 by British technology pioneer </a:t>
          </a:r>
          <a:r>
            <a:rPr lang="en-IN" b="1" i="1"/>
            <a:t>Kevin Ashton.</a:t>
          </a:r>
          <a:endParaRPr lang="en-US"/>
        </a:p>
      </dgm:t>
    </dgm:pt>
    <dgm:pt modelId="{F3224726-D5F1-4B6E-9B0B-10C30FFEE99C}" type="parTrans" cxnId="{1F5D483C-8602-4D80-AE0B-682C3B946795}">
      <dgm:prSet/>
      <dgm:spPr/>
      <dgm:t>
        <a:bodyPr/>
        <a:lstStyle/>
        <a:p>
          <a:endParaRPr lang="en-US"/>
        </a:p>
      </dgm:t>
    </dgm:pt>
    <dgm:pt modelId="{480DB11A-7410-469D-9A1A-7B81FFA1AE16}" type="sibTrans" cxnId="{1F5D483C-8602-4D80-AE0B-682C3B946795}">
      <dgm:prSet/>
      <dgm:spPr/>
      <dgm:t>
        <a:bodyPr/>
        <a:lstStyle/>
        <a:p>
          <a:endParaRPr lang="en-US"/>
        </a:p>
      </dgm:t>
    </dgm:pt>
    <dgm:pt modelId="{BECC5063-3E32-484C-BDA8-97D97C89E427}">
      <dgm:prSet/>
      <dgm:spPr/>
      <dgm:t>
        <a:bodyPr/>
        <a:lstStyle/>
        <a:p>
          <a:r>
            <a:rPr lang="en-IN"/>
            <a:t>System in which objects in the physical world could be connected to the </a:t>
          </a:r>
          <a:r>
            <a:rPr lang="en-IN" b="1" i="1"/>
            <a:t>Internet</a:t>
          </a:r>
          <a:r>
            <a:rPr lang="en-IN"/>
            <a:t>  by sensors.</a:t>
          </a:r>
          <a:endParaRPr lang="en-US"/>
        </a:p>
      </dgm:t>
    </dgm:pt>
    <dgm:pt modelId="{A3506D59-24DF-44E7-97A7-EC1D23497331}" type="parTrans" cxnId="{252B1376-BD7A-4BB1-A49B-0525783E574F}">
      <dgm:prSet/>
      <dgm:spPr/>
      <dgm:t>
        <a:bodyPr/>
        <a:lstStyle/>
        <a:p>
          <a:endParaRPr lang="en-US"/>
        </a:p>
      </dgm:t>
    </dgm:pt>
    <dgm:pt modelId="{7B2F79D9-3BFD-4B2A-B2C9-C528543FD980}" type="sibTrans" cxnId="{252B1376-BD7A-4BB1-A49B-0525783E574F}">
      <dgm:prSet/>
      <dgm:spPr/>
      <dgm:t>
        <a:bodyPr/>
        <a:lstStyle/>
        <a:p>
          <a:endParaRPr lang="en-US"/>
        </a:p>
      </dgm:t>
    </dgm:pt>
    <dgm:pt modelId="{D975E07C-0B26-480B-932E-A7778348197F}">
      <dgm:prSet/>
      <dgm:spPr/>
      <dgm:t>
        <a:bodyPr/>
        <a:lstStyle/>
        <a:p>
          <a:r>
            <a:rPr lang="en-IN"/>
            <a:t>IoT was originally introduced by the "</a:t>
          </a:r>
          <a:r>
            <a:rPr lang="en-IN" b="1"/>
            <a:t>Auto-ID research centre" </a:t>
          </a:r>
          <a:r>
            <a:rPr lang="en-IN"/>
            <a:t>at the MIT .</a:t>
          </a:r>
          <a:endParaRPr lang="en-US"/>
        </a:p>
      </dgm:t>
    </dgm:pt>
    <dgm:pt modelId="{9468238A-F022-4D36-BA00-33B9387F4E42}" type="parTrans" cxnId="{617F8A2C-5FB6-412B-8CE8-44F1179D0F88}">
      <dgm:prSet/>
      <dgm:spPr/>
      <dgm:t>
        <a:bodyPr/>
        <a:lstStyle/>
        <a:p>
          <a:endParaRPr lang="en-US"/>
        </a:p>
      </dgm:t>
    </dgm:pt>
    <dgm:pt modelId="{29B92964-6BE2-44B6-BA81-A80D71CFFDDB}" type="sibTrans" cxnId="{617F8A2C-5FB6-412B-8CE8-44F1179D0F88}">
      <dgm:prSet/>
      <dgm:spPr/>
      <dgm:t>
        <a:bodyPr/>
        <a:lstStyle/>
        <a:p>
          <a:endParaRPr lang="en-US"/>
        </a:p>
      </dgm:t>
    </dgm:pt>
    <dgm:pt modelId="{64A9A710-0129-4CA8-9983-20A5F8D09C91}" type="pres">
      <dgm:prSet presAssocID="{17C8B07D-6F1F-4D20-8D7E-AF93AF79399E}" presName="vert0" presStyleCnt="0">
        <dgm:presLayoutVars>
          <dgm:dir/>
          <dgm:animOne val="branch"/>
          <dgm:animLvl val="lvl"/>
        </dgm:presLayoutVars>
      </dgm:prSet>
      <dgm:spPr/>
    </dgm:pt>
    <dgm:pt modelId="{AFAD3AC7-795B-470C-880E-AD7BA902AFC5}" type="pres">
      <dgm:prSet presAssocID="{F0E2E0B6-9AF2-4E52-9A13-3A650E429C96}" presName="thickLine" presStyleLbl="alignNode1" presStyleIdx="0" presStyleCnt="3"/>
      <dgm:spPr/>
    </dgm:pt>
    <dgm:pt modelId="{AD6D1EB9-CFF4-40D6-9EBC-7920B399D398}" type="pres">
      <dgm:prSet presAssocID="{F0E2E0B6-9AF2-4E52-9A13-3A650E429C96}" presName="horz1" presStyleCnt="0"/>
      <dgm:spPr/>
    </dgm:pt>
    <dgm:pt modelId="{6F53A27F-561F-46EF-9930-98AC96DFC4BD}" type="pres">
      <dgm:prSet presAssocID="{F0E2E0B6-9AF2-4E52-9A13-3A650E429C96}" presName="tx1" presStyleLbl="revTx" presStyleIdx="0" presStyleCnt="3"/>
      <dgm:spPr/>
    </dgm:pt>
    <dgm:pt modelId="{C61877DF-32C9-4560-ACEF-662A01AA8D2B}" type="pres">
      <dgm:prSet presAssocID="{F0E2E0B6-9AF2-4E52-9A13-3A650E429C96}" presName="vert1" presStyleCnt="0"/>
      <dgm:spPr/>
    </dgm:pt>
    <dgm:pt modelId="{A170C2E2-E3CA-4879-8B2B-97B993EB581F}" type="pres">
      <dgm:prSet presAssocID="{BECC5063-3E32-484C-BDA8-97D97C89E427}" presName="thickLine" presStyleLbl="alignNode1" presStyleIdx="1" presStyleCnt="3"/>
      <dgm:spPr/>
    </dgm:pt>
    <dgm:pt modelId="{80BE8391-A5E1-4F46-861E-EED7D1C03DE4}" type="pres">
      <dgm:prSet presAssocID="{BECC5063-3E32-484C-BDA8-97D97C89E427}" presName="horz1" presStyleCnt="0"/>
      <dgm:spPr/>
    </dgm:pt>
    <dgm:pt modelId="{470F5489-043C-4C07-A75E-AED82D3D19BD}" type="pres">
      <dgm:prSet presAssocID="{BECC5063-3E32-484C-BDA8-97D97C89E427}" presName="tx1" presStyleLbl="revTx" presStyleIdx="1" presStyleCnt="3"/>
      <dgm:spPr/>
    </dgm:pt>
    <dgm:pt modelId="{C1928702-06DA-410B-A169-F8122FAF6CBD}" type="pres">
      <dgm:prSet presAssocID="{BECC5063-3E32-484C-BDA8-97D97C89E427}" presName="vert1" presStyleCnt="0"/>
      <dgm:spPr/>
    </dgm:pt>
    <dgm:pt modelId="{A3A1B11C-D7B7-4974-A651-A5DFB46E32FB}" type="pres">
      <dgm:prSet presAssocID="{D975E07C-0B26-480B-932E-A7778348197F}" presName="thickLine" presStyleLbl="alignNode1" presStyleIdx="2" presStyleCnt="3"/>
      <dgm:spPr/>
    </dgm:pt>
    <dgm:pt modelId="{362F4398-E42F-4001-A0AE-797AFB27AA51}" type="pres">
      <dgm:prSet presAssocID="{D975E07C-0B26-480B-932E-A7778348197F}" presName="horz1" presStyleCnt="0"/>
      <dgm:spPr/>
    </dgm:pt>
    <dgm:pt modelId="{0E409551-A68B-4558-941B-8844C7C6623D}" type="pres">
      <dgm:prSet presAssocID="{D975E07C-0B26-480B-932E-A7778348197F}" presName="tx1" presStyleLbl="revTx" presStyleIdx="2" presStyleCnt="3"/>
      <dgm:spPr/>
    </dgm:pt>
    <dgm:pt modelId="{0E88C390-BFAA-4DDC-B2F7-DCE9E45C726F}" type="pres">
      <dgm:prSet presAssocID="{D975E07C-0B26-480B-932E-A7778348197F}" presName="vert1" presStyleCnt="0"/>
      <dgm:spPr/>
    </dgm:pt>
  </dgm:ptLst>
  <dgm:cxnLst>
    <dgm:cxn modelId="{D722FE27-464D-49BE-ADBE-3559A97D3BD8}" type="presOf" srcId="{D975E07C-0B26-480B-932E-A7778348197F}" destId="{0E409551-A68B-4558-941B-8844C7C6623D}" srcOrd="0" destOrd="0" presId="urn:microsoft.com/office/officeart/2008/layout/LinedList"/>
    <dgm:cxn modelId="{617F8A2C-5FB6-412B-8CE8-44F1179D0F88}" srcId="{17C8B07D-6F1F-4D20-8D7E-AF93AF79399E}" destId="{D975E07C-0B26-480B-932E-A7778348197F}" srcOrd="2" destOrd="0" parTransId="{9468238A-F022-4D36-BA00-33B9387F4E42}" sibTransId="{29B92964-6BE2-44B6-BA81-A80D71CFFDDB}"/>
    <dgm:cxn modelId="{AD5EE12C-AB51-43F3-8090-A84B3546440C}" type="presOf" srcId="{BECC5063-3E32-484C-BDA8-97D97C89E427}" destId="{470F5489-043C-4C07-A75E-AED82D3D19BD}" srcOrd="0" destOrd="0" presId="urn:microsoft.com/office/officeart/2008/layout/LinedList"/>
    <dgm:cxn modelId="{1F5D483C-8602-4D80-AE0B-682C3B946795}" srcId="{17C8B07D-6F1F-4D20-8D7E-AF93AF79399E}" destId="{F0E2E0B6-9AF2-4E52-9A13-3A650E429C96}" srcOrd="0" destOrd="0" parTransId="{F3224726-D5F1-4B6E-9B0B-10C30FFEE99C}" sibTransId="{480DB11A-7410-469D-9A1A-7B81FFA1AE16}"/>
    <dgm:cxn modelId="{252B1376-BD7A-4BB1-A49B-0525783E574F}" srcId="{17C8B07D-6F1F-4D20-8D7E-AF93AF79399E}" destId="{BECC5063-3E32-484C-BDA8-97D97C89E427}" srcOrd="1" destOrd="0" parTransId="{A3506D59-24DF-44E7-97A7-EC1D23497331}" sibTransId="{7B2F79D9-3BFD-4B2A-B2C9-C528543FD980}"/>
    <dgm:cxn modelId="{1C903481-D861-47F0-8BDC-EC85689E34B4}" type="presOf" srcId="{17C8B07D-6F1F-4D20-8D7E-AF93AF79399E}" destId="{64A9A710-0129-4CA8-9983-20A5F8D09C91}" srcOrd="0" destOrd="0" presId="urn:microsoft.com/office/officeart/2008/layout/LinedList"/>
    <dgm:cxn modelId="{1E071AA9-9DA6-45E7-938B-378223E19671}" type="presOf" srcId="{F0E2E0B6-9AF2-4E52-9A13-3A650E429C96}" destId="{6F53A27F-561F-46EF-9930-98AC96DFC4BD}" srcOrd="0" destOrd="0" presId="urn:microsoft.com/office/officeart/2008/layout/LinedList"/>
    <dgm:cxn modelId="{D41945F3-F681-47D9-A095-76588210D945}" type="presParOf" srcId="{64A9A710-0129-4CA8-9983-20A5F8D09C91}" destId="{AFAD3AC7-795B-470C-880E-AD7BA902AFC5}" srcOrd="0" destOrd="0" presId="urn:microsoft.com/office/officeart/2008/layout/LinedList"/>
    <dgm:cxn modelId="{5DE8B9DD-04FF-4E6C-80F8-5382628E8413}" type="presParOf" srcId="{64A9A710-0129-4CA8-9983-20A5F8D09C91}" destId="{AD6D1EB9-CFF4-40D6-9EBC-7920B399D398}" srcOrd="1" destOrd="0" presId="urn:microsoft.com/office/officeart/2008/layout/LinedList"/>
    <dgm:cxn modelId="{FE27211C-3931-4618-BA75-00C05FE6F569}" type="presParOf" srcId="{AD6D1EB9-CFF4-40D6-9EBC-7920B399D398}" destId="{6F53A27F-561F-46EF-9930-98AC96DFC4BD}" srcOrd="0" destOrd="0" presId="urn:microsoft.com/office/officeart/2008/layout/LinedList"/>
    <dgm:cxn modelId="{3ACC7D62-D71B-4DC5-B5B5-6CE8F78E13B3}" type="presParOf" srcId="{AD6D1EB9-CFF4-40D6-9EBC-7920B399D398}" destId="{C61877DF-32C9-4560-ACEF-662A01AA8D2B}" srcOrd="1" destOrd="0" presId="urn:microsoft.com/office/officeart/2008/layout/LinedList"/>
    <dgm:cxn modelId="{403B4A83-4FD5-4B48-A0B4-34711AF2D38E}" type="presParOf" srcId="{64A9A710-0129-4CA8-9983-20A5F8D09C91}" destId="{A170C2E2-E3CA-4879-8B2B-97B993EB581F}" srcOrd="2" destOrd="0" presId="urn:microsoft.com/office/officeart/2008/layout/LinedList"/>
    <dgm:cxn modelId="{014AD4EF-75AE-4C4B-BA90-D6F7C609178F}" type="presParOf" srcId="{64A9A710-0129-4CA8-9983-20A5F8D09C91}" destId="{80BE8391-A5E1-4F46-861E-EED7D1C03DE4}" srcOrd="3" destOrd="0" presId="urn:microsoft.com/office/officeart/2008/layout/LinedList"/>
    <dgm:cxn modelId="{A04F23E5-B158-4F80-970E-219B1DFE6847}" type="presParOf" srcId="{80BE8391-A5E1-4F46-861E-EED7D1C03DE4}" destId="{470F5489-043C-4C07-A75E-AED82D3D19BD}" srcOrd="0" destOrd="0" presId="urn:microsoft.com/office/officeart/2008/layout/LinedList"/>
    <dgm:cxn modelId="{FC783317-9FFD-4F9E-ACB2-1EE2DA40D091}" type="presParOf" srcId="{80BE8391-A5E1-4F46-861E-EED7D1C03DE4}" destId="{C1928702-06DA-410B-A169-F8122FAF6CBD}" srcOrd="1" destOrd="0" presId="urn:microsoft.com/office/officeart/2008/layout/LinedList"/>
    <dgm:cxn modelId="{DC96659C-AE68-4E7E-BB2E-0346D28EB809}" type="presParOf" srcId="{64A9A710-0129-4CA8-9983-20A5F8D09C91}" destId="{A3A1B11C-D7B7-4974-A651-A5DFB46E32FB}" srcOrd="4" destOrd="0" presId="urn:microsoft.com/office/officeart/2008/layout/LinedList"/>
    <dgm:cxn modelId="{1560C2D4-F302-4FB1-98A4-C378DE513304}" type="presParOf" srcId="{64A9A710-0129-4CA8-9983-20A5F8D09C91}" destId="{362F4398-E42F-4001-A0AE-797AFB27AA51}" srcOrd="5" destOrd="0" presId="urn:microsoft.com/office/officeart/2008/layout/LinedList"/>
    <dgm:cxn modelId="{22AA1BAD-182F-4F40-8AEC-D3A13B7E586B}" type="presParOf" srcId="{362F4398-E42F-4001-A0AE-797AFB27AA51}" destId="{0E409551-A68B-4558-941B-8844C7C6623D}" srcOrd="0" destOrd="0" presId="urn:microsoft.com/office/officeart/2008/layout/LinedList"/>
    <dgm:cxn modelId="{AC6F90F5-4A06-4EC0-B724-EB0565CE046A}" type="presParOf" srcId="{362F4398-E42F-4001-A0AE-797AFB27AA51}" destId="{0E88C390-BFAA-4DDC-B2F7-DCE9E45C726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D8BFA3-6FBD-4405-A4A6-4BD4DF19074A}">
      <dsp:nvSpPr>
        <dsp:cNvPr id="0" name=""/>
        <dsp:cNvSpPr/>
      </dsp:nvSpPr>
      <dsp:spPr>
        <a:xfrm>
          <a:off x="82613" y="908559"/>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9ED79D-F27A-44A6-A8D7-EAB027472B4D}">
      <dsp:nvSpPr>
        <dsp:cNvPr id="0" name=""/>
        <dsp:cNvSpPr/>
      </dsp:nvSpPr>
      <dsp:spPr>
        <a:xfrm>
          <a:off x="271034" y="1096980"/>
          <a:ext cx="520402" cy="520402"/>
        </a:xfrm>
        <a:prstGeom prst="rect">
          <a:avLst/>
        </a:prstGeom>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5B23B4-BD97-4681-8A91-D2C497DEAC12}">
      <dsp:nvSpPr>
        <dsp:cNvPr id="0" name=""/>
        <dsp:cNvSpPr/>
      </dsp:nvSpPr>
      <dsp:spPr>
        <a:xfrm>
          <a:off x="1172126"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Introduce the fundamental concepts of IoT and physical computing</a:t>
          </a:r>
        </a:p>
      </dsp:txBody>
      <dsp:txXfrm>
        <a:off x="1172126" y="908559"/>
        <a:ext cx="2114937" cy="897246"/>
      </dsp:txXfrm>
    </dsp:sp>
    <dsp:sp modelId="{3B4E9A3D-17EB-4C3D-900A-43D829DF64A3}">
      <dsp:nvSpPr>
        <dsp:cNvPr id="0" name=""/>
        <dsp:cNvSpPr/>
      </dsp:nvSpPr>
      <dsp:spPr>
        <a:xfrm>
          <a:off x="3655575" y="908559"/>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325073-7FC7-4D29-A4DC-9212F61E36D5}">
      <dsp:nvSpPr>
        <dsp:cNvPr id="0" name=""/>
        <dsp:cNvSpPr/>
      </dsp:nvSpPr>
      <dsp:spPr>
        <a:xfrm>
          <a:off x="3843996" y="1096980"/>
          <a:ext cx="520402" cy="520402"/>
        </a:xfrm>
        <a:prstGeom prst="rect">
          <a:avLst/>
        </a:prstGeom>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B198C5-CB46-40BA-B89B-8DC64A730E96}">
      <dsp:nvSpPr>
        <dsp:cNvPr id="0" name=""/>
        <dsp:cNvSpPr/>
      </dsp:nvSpPr>
      <dsp:spPr>
        <a:xfrm>
          <a:off x="4745088"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Expose the student to a variety of embedded boards and IoT Platforms</a:t>
          </a:r>
        </a:p>
      </dsp:txBody>
      <dsp:txXfrm>
        <a:off x="4745088" y="908559"/>
        <a:ext cx="2114937" cy="897246"/>
      </dsp:txXfrm>
    </dsp:sp>
    <dsp:sp modelId="{C73A50A4-883C-47AC-AA9F-8E1D6707E7B2}">
      <dsp:nvSpPr>
        <dsp:cNvPr id="0" name=""/>
        <dsp:cNvSpPr/>
      </dsp:nvSpPr>
      <dsp:spPr>
        <a:xfrm>
          <a:off x="7228536" y="908559"/>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4F2142-18D5-4A3B-97F1-D6D9BA35C17B}">
      <dsp:nvSpPr>
        <dsp:cNvPr id="0" name=""/>
        <dsp:cNvSpPr/>
      </dsp:nvSpPr>
      <dsp:spPr>
        <a:xfrm>
          <a:off x="7416958" y="1096980"/>
          <a:ext cx="520402" cy="520402"/>
        </a:xfrm>
        <a:prstGeom prst="rect">
          <a:avLst/>
        </a:prstGeom>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046849-C742-4F01-9B01-C4E97CCDADCA}">
      <dsp:nvSpPr>
        <dsp:cNvPr id="0" name=""/>
        <dsp:cNvSpPr/>
      </dsp:nvSpPr>
      <dsp:spPr>
        <a:xfrm>
          <a:off x="8318049"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Create a basic understanding of the communication protocols in IoT communications.</a:t>
          </a:r>
        </a:p>
      </dsp:txBody>
      <dsp:txXfrm>
        <a:off x="8318049" y="908559"/>
        <a:ext cx="2114937" cy="897246"/>
      </dsp:txXfrm>
    </dsp:sp>
    <dsp:sp modelId="{3A630E66-EE97-46EE-B74B-162751E90C69}">
      <dsp:nvSpPr>
        <dsp:cNvPr id="0" name=""/>
        <dsp:cNvSpPr/>
      </dsp:nvSpPr>
      <dsp:spPr>
        <a:xfrm>
          <a:off x="82613" y="2545532"/>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D40E7E-C205-4E4B-8429-CAA7C010D7AB}">
      <dsp:nvSpPr>
        <dsp:cNvPr id="0" name=""/>
        <dsp:cNvSpPr/>
      </dsp:nvSpPr>
      <dsp:spPr>
        <a:xfrm>
          <a:off x="271034" y="2733954"/>
          <a:ext cx="520402" cy="520402"/>
        </a:xfrm>
        <a:prstGeom prst="rect">
          <a:avLst/>
        </a:prstGeom>
        <a:blipFill>
          <a:blip xmlns:r="http://schemas.openxmlformats.org/officeDocument/2006/relationships"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0CB5E2-9DCC-4549-9F56-019FEAB1BFDC}">
      <dsp:nvSpPr>
        <dsp:cNvPr id="0" name=""/>
        <dsp:cNvSpPr/>
      </dsp:nvSpPr>
      <dsp:spPr>
        <a:xfrm>
          <a:off x="1172126"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Familiarize the student with application program interfaces for IoT.</a:t>
          </a:r>
        </a:p>
      </dsp:txBody>
      <dsp:txXfrm>
        <a:off x="1172126" y="2545532"/>
        <a:ext cx="2114937" cy="897246"/>
      </dsp:txXfrm>
    </dsp:sp>
    <dsp:sp modelId="{8EC69DF1-0A02-4190-95C4-CA395FE6E100}">
      <dsp:nvSpPr>
        <dsp:cNvPr id="0" name=""/>
        <dsp:cNvSpPr/>
      </dsp:nvSpPr>
      <dsp:spPr>
        <a:xfrm>
          <a:off x="3655575" y="2545532"/>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A18A27-362C-4BBC-AA31-40B6A7465157}">
      <dsp:nvSpPr>
        <dsp:cNvPr id="0" name=""/>
        <dsp:cNvSpPr/>
      </dsp:nvSpPr>
      <dsp:spPr>
        <a:xfrm>
          <a:off x="3843996" y="2733954"/>
          <a:ext cx="520402" cy="520402"/>
        </a:xfrm>
        <a:prstGeom prst="rect">
          <a:avLst/>
        </a:prstGeom>
        <a:blipFill>
          <a:blip xmlns:r="http://schemas.openxmlformats.org/officeDocument/2006/relationships"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2595DA-980C-4812-A8EE-5E5938AD57F4}">
      <dsp:nvSpPr>
        <dsp:cNvPr id="0" name=""/>
        <dsp:cNvSpPr/>
      </dsp:nvSpPr>
      <dsp:spPr>
        <a:xfrm>
          <a:off x="4745088"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Enable students to create simple IoT applications.</a:t>
          </a:r>
        </a:p>
      </dsp:txBody>
      <dsp:txXfrm>
        <a:off x="4745088" y="2545532"/>
        <a:ext cx="2114937" cy="8972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AD3AC7-795B-470C-880E-AD7BA902AFC5}">
      <dsp:nvSpPr>
        <dsp:cNvPr id="0" name=""/>
        <dsp:cNvSpPr/>
      </dsp:nvSpPr>
      <dsp:spPr>
        <a:xfrm>
          <a:off x="0" y="2306"/>
          <a:ext cx="81534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53A27F-561F-46EF-9930-98AC96DFC4BD}">
      <dsp:nvSpPr>
        <dsp:cNvPr id="0" name=""/>
        <dsp:cNvSpPr/>
      </dsp:nvSpPr>
      <dsp:spPr>
        <a:xfrm>
          <a:off x="0" y="2306"/>
          <a:ext cx="8153400" cy="1573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IN" sz="3100" kern="1200"/>
            <a:t>The term “Internet of Things” (IoT) was first used in 1999 by British technology pioneer </a:t>
          </a:r>
          <a:r>
            <a:rPr lang="en-IN" sz="3100" b="1" i="1" kern="1200"/>
            <a:t>Kevin Ashton.</a:t>
          </a:r>
          <a:endParaRPr lang="en-US" sz="3100" kern="1200"/>
        </a:p>
      </dsp:txBody>
      <dsp:txXfrm>
        <a:off x="0" y="2306"/>
        <a:ext cx="8153400" cy="1573262"/>
      </dsp:txXfrm>
    </dsp:sp>
    <dsp:sp modelId="{A170C2E2-E3CA-4879-8B2B-97B993EB581F}">
      <dsp:nvSpPr>
        <dsp:cNvPr id="0" name=""/>
        <dsp:cNvSpPr/>
      </dsp:nvSpPr>
      <dsp:spPr>
        <a:xfrm>
          <a:off x="0" y="1575568"/>
          <a:ext cx="81534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0F5489-043C-4C07-A75E-AED82D3D19BD}">
      <dsp:nvSpPr>
        <dsp:cNvPr id="0" name=""/>
        <dsp:cNvSpPr/>
      </dsp:nvSpPr>
      <dsp:spPr>
        <a:xfrm>
          <a:off x="0" y="1575568"/>
          <a:ext cx="8153400" cy="1573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IN" sz="3100" kern="1200"/>
            <a:t>System in which objects in the physical world could be connected to the </a:t>
          </a:r>
          <a:r>
            <a:rPr lang="en-IN" sz="3100" b="1" i="1" kern="1200"/>
            <a:t>Internet</a:t>
          </a:r>
          <a:r>
            <a:rPr lang="en-IN" sz="3100" kern="1200"/>
            <a:t>  by sensors.</a:t>
          </a:r>
          <a:endParaRPr lang="en-US" sz="3100" kern="1200"/>
        </a:p>
      </dsp:txBody>
      <dsp:txXfrm>
        <a:off x="0" y="1575568"/>
        <a:ext cx="8153400" cy="1573262"/>
      </dsp:txXfrm>
    </dsp:sp>
    <dsp:sp modelId="{A3A1B11C-D7B7-4974-A651-A5DFB46E32FB}">
      <dsp:nvSpPr>
        <dsp:cNvPr id="0" name=""/>
        <dsp:cNvSpPr/>
      </dsp:nvSpPr>
      <dsp:spPr>
        <a:xfrm>
          <a:off x="0" y="3148831"/>
          <a:ext cx="81534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409551-A68B-4558-941B-8844C7C6623D}">
      <dsp:nvSpPr>
        <dsp:cNvPr id="0" name=""/>
        <dsp:cNvSpPr/>
      </dsp:nvSpPr>
      <dsp:spPr>
        <a:xfrm>
          <a:off x="0" y="3148831"/>
          <a:ext cx="8153400" cy="1573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IN" sz="3100" kern="1200"/>
            <a:t>IoT was originally introduced by the "</a:t>
          </a:r>
          <a:r>
            <a:rPr lang="en-IN" sz="3100" b="1" kern="1200"/>
            <a:t>Auto-ID research centre" </a:t>
          </a:r>
          <a:r>
            <a:rPr lang="en-IN" sz="3100" kern="1200"/>
            <a:t>at the MIT .</a:t>
          </a:r>
          <a:endParaRPr lang="en-US" sz="3100" kern="1200"/>
        </a:p>
      </dsp:txBody>
      <dsp:txXfrm>
        <a:off x="0" y="3148831"/>
        <a:ext cx="8153400" cy="1573262"/>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0F6444-F205-4F89-8E65-23EB150F6860}" type="datetimeFigureOut">
              <a:rPr lang="en-US" smtClean="0"/>
              <a:t>6/7/2022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FDDDDF-BAD6-4652-8DD0-A2EE1B41CAF2}" type="slidenum">
              <a:rPr lang="en-US" smtClean="0"/>
              <a:t>‹#›</a:t>
            </a:fld>
            <a:endParaRPr lang="en-US"/>
          </a:p>
        </p:txBody>
      </p:sp>
    </p:spTree>
    <p:extLst>
      <p:ext uri="{BB962C8B-B14F-4D97-AF65-F5344CB8AC3E}">
        <p14:creationId xmlns:p14="http://schemas.microsoft.com/office/powerpoint/2010/main" val="30615850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daily lives, we have become more reliant on </a:t>
            </a:r>
            <a:r>
              <a:rPr lang="en-US" dirty="0" err="1"/>
              <a:t>IoT</a:t>
            </a:r>
            <a:r>
              <a:rPr lang="en-US" dirty="0"/>
              <a:t> with our wearable tech, appliances, our cars, how we receive health care.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7E8E53-FB47-4CBB-8CE0-B6A37821A0A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21653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M2M/</a:t>
            </a:r>
            <a:r>
              <a:rPr kumimoji="0" lang="en-US" sz="1200" b="1"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IoT</a:t>
            </a: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Sector Map :: Beecham Research</a:t>
            </a:r>
          </a:p>
          <a:p>
            <a:pPr marL="0" marR="0" lvl="0" indent="0" algn="l" defTabSz="914400" rtl="0" eaLnBrk="1" fontAlgn="base" latinLnBrk="0" hangingPunct="1">
              <a:lnSpc>
                <a:spcPct val="100000"/>
              </a:lnSpc>
              <a:spcBef>
                <a:spcPct val="30000"/>
              </a:spcBef>
              <a:spcAft>
                <a:spcPct val="0"/>
              </a:spcAft>
              <a:buClrTx/>
              <a:buSzTx/>
              <a:buFontTx/>
              <a:buNone/>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http://www.beechamresearch.com/article.aspx?id=4</a:t>
            </a:r>
          </a:p>
          <a:p>
            <a:pPr marL="0" marR="0" lvl="0" indent="0" algn="l" defTabSz="914400" rtl="0" eaLnBrk="1" fontAlgn="base" latinLnBrk="0" hangingPunct="1">
              <a:lnSpc>
                <a:spcPct val="100000"/>
              </a:lnSpc>
              <a:spcBef>
                <a:spcPct val="30000"/>
              </a:spcBef>
              <a:spcAft>
                <a:spcPct val="0"/>
              </a:spcAft>
              <a:buClrTx/>
              <a:buSzTx/>
              <a:buFontTx/>
              <a:buNone/>
              <a:defRPr/>
            </a:pPr>
            <a:endPar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defRPr/>
            </a:pP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The following graphic from Beecham Research depicts how the Internet of Things may interact with various service sectors within the public/private sectors and ordinary consumers. Public sector entities (such as universities) may have some level of involvement and interaction within all service sectors depicted; ranging from the operation and industry elements of buildings, to levels of research, retail entities, transportation, and IT/Networks. **Place emphasis on service sectors, that it is likely that at least one example of devices may be found within university networks.</a:t>
            </a:r>
          </a:p>
          <a:p>
            <a:pPr marL="0" marR="0" lvl="0" indent="0" algn="l" defTabSz="914400" rtl="0" eaLnBrk="1" fontAlgn="base" latinLnBrk="0" hangingPunct="1">
              <a:lnSpc>
                <a:spcPct val="100000"/>
              </a:lnSpc>
              <a:spcBef>
                <a:spcPct val="30000"/>
              </a:spcBef>
              <a:spcAft>
                <a:spcPct val="0"/>
              </a:spcAft>
              <a:buClrTx/>
              <a:buSzTx/>
              <a:buFontTx/>
              <a:buNone/>
              <a:defRPr/>
            </a:pPr>
            <a:endPar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defRPr/>
            </a:pPr>
            <a:endPar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7E8E53-FB47-4CBB-8CE0-B6A37821A0A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28317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61DCB-4558-48CA-ADC1-48336E39F0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C2C49A9-E509-47CA-AE6B-93F5B16B15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EE8C02E-61F9-4E7D-B6E7-BDBECA2E9182}"/>
              </a:ext>
            </a:extLst>
          </p:cNvPr>
          <p:cNvSpPr>
            <a:spLocks noGrp="1"/>
          </p:cNvSpPr>
          <p:nvPr>
            <p:ph type="dt" sz="half" idx="10"/>
          </p:nvPr>
        </p:nvSpPr>
        <p:spPr/>
        <p:txBody>
          <a:bodyPr/>
          <a:lstStyle/>
          <a:p>
            <a:fld id="{0FE5A4E2-DB62-4504-926F-9EB3B0E9BB92}" type="datetime1">
              <a:rPr lang="en-US" smtClean="0"/>
              <a:t>6/7/2022</a:t>
            </a:fld>
            <a:endParaRPr lang="en-US"/>
          </a:p>
        </p:txBody>
      </p:sp>
      <p:sp>
        <p:nvSpPr>
          <p:cNvPr id="5" name="Footer Placeholder 4">
            <a:extLst>
              <a:ext uri="{FF2B5EF4-FFF2-40B4-BE49-F238E27FC236}">
                <a16:creationId xmlns:a16="http://schemas.microsoft.com/office/drawing/2014/main" id="{1F61CD04-A688-462D-8642-BD3A10CC549D}"/>
              </a:ext>
            </a:extLst>
          </p:cNvPr>
          <p:cNvSpPr>
            <a:spLocks noGrp="1"/>
          </p:cNvSpPr>
          <p:nvPr>
            <p:ph type="ftr" sz="quarter" idx="11"/>
          </p:nvPr>
        </p:nvSpPr>
        <p:spPr/>
        <p:txBody>
          <a:bodyPr/>
          <a:lstStyle/>
          <a:p>
            <a:r>
              <a:rPr lang="en-US"/>
              <a:t>IoT by N.Jagadesh Babu Asst.Professor,EECE.Dept.</a:t>
            </a:r>
          </a:p>
        </p:txBody>
      </p:sp>
      <p:sp>
        <p:nvSpPr>
          <p:cNvPr id="6" name="Slide Number Placeholder 5">
            <a:extLst>
              <a:ext uri="{FF2B5EF4-FFF2-40B4-BE49-F238E27FC236}">
                <a16:creationId xmlns:a16="http://schemas.microsoft.com/office/drawing/2014/main" id="{127D1677-8257-4066-BB80-FC5115D59A69}"/>
              </a:ext>
            </a:extLst>
          </p:cNvPr>
          <p:cNvSpPr>
            <a:spLocks noGrp="1"/>
          </p:cNvSpPr>
          <p:nvPr>
            <p:ph type="sldNum" sz="quarter" idx="12"/>
          </p:nvPr>
        </p:nvSpPr>
        <p:spPr/>
        <p:txBody>
          <a:bodyPr/>
          <a:lstStyle/>
          <a:p>
            <a:fld id="{931778F2-16FE-4488-A505-716B993CC2F1}" type="slidenum">
              <a:rPr lang="en-US" smtClean="0"/>
              <a:t>‹#›</a:t>
            </a:fld>
            <a:endParaRPr lang="en-US"/>
          </a:p>
        </p:txBody>
      </p:sp>
    </p:spTree>
    <p:extLst>
      <p:ext uri="{BB962C8B-B14F-4D97-AF65-F5344CB8AC3E}">
        <p14:creationId xmlns:p14="http://schemas.microsoft.com/office/powerpoint/2010/main" val="28307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C2DBF-AE8D-4D09-9A0F-59C627AE09A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A84085-8037-463E-B9F6-48EABEA271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CEB08F-72F2-47D0-80A6-3195741373CD}"/>
              </a:ext>
            </a:extLst>
          </p:cNvPr>
          <p:cNvSpPr>
            <a:spLocks noGrp="1"/>
          </p:cNvSpPr>
          <p:nvPr>
            <p:ph type="dt" sz="half" idx="10"/>
          </p:nvPr>
        </p:nvSpPr>
        <p:spPr/>
        <p:txBody>
          <a:bodyPr/>
          <a:lstStyle/>
          <a:p>
            <a:fld id="{EBFA707A-4CE6-42C9-9E4B-230962E2E3C5}" type="datetime1">
              <a:rPr lang="en-US" smtClean="0"/>
              <a:t>6/7/2022</a:t>
            </a:fld>
            <a:endParaRPr lang="en-US"/>
          </a:p>
        </p:txBody>
      </p:sp>
      <p:sp>
        <p:nvSpPr>
          <p:cNvPr id="5" name="Footer Placeholder 4">
            <a:extLst>
              <a:ext uri="{FF2B5EF4-FFF2-40B4-BE49-F238E27FC236}">
                <a16:creationId xmlns:a16="http://schemas.microsoft.com/office/drawing/2014/main" id="{F54E0619-6009-4584-A7E1-02AFFD732284}"/>
              </a:ext>
            </a:extLst>
          </p:cNvPr>
          <p:cNvSpPr>
            <a:spLocks noGrp="1"/>
          </p:cNvSpPr>
          <p:nvPr>
            <p:ph type="ftr" sz="quarter" idx="11"/>
          </p:nvPr>
        </p:nvSpPr>
        <p:spPr/>
        <p:txBody>
          <a:bodyPr/>
          <a:lstStyle/>
          <a:p>
            <a:r>
              <a:rPr lang="en-US"/>
              <a:t>IoT by N.Jagadesh Babu Asst.Professor,EECE.Dept.</a:t>
            </a:r>
          </a:p>
        </p:txBody>
      </p:sp>
      <p:sp>
        <p:nvSpPr>
          <p:cNvPr id="6" name="Slide Number Placeholder 5">
            <a:extLst>
              <a:ext uri="{FF2B5EF4-FFF2-40B4-BE49-F238E27FC236}">
                <a16:creationId xmlns:a16="http://schemas.microsoft.com/office/drawing/2014/main" id="{73B890BB-C5E0-4BDB-BA87-B665A78BB39F}"/>
              </a:ext>
            </a:extLst>
          </p:cNvPr>
          <p:cNvSpPr>
            <a:spLocks noGrp="1"/>
          </p:cNvSpPr>
          <p:nvPr>
            <p:ph type="sldNum" sz="quarter" idx="12"/>
          </p:nvPr>
        </p:nvSpPr>
        <p:spPr/>
        <p:txBody>
          <a:bodyPr/>
          <a:lstStyle/>
          <a:p>
            <a:fld id="{931778F2-16FE-4488-A505-716B993CC2F1}" type="slidenum">
              <a:rPr lang="en-US" smtClean="0"/>
              <a:t>‹#›</a:t>
            </a:fld>
            <a:endParaRPr lang="en-US"/>
          </a:p>
        </p:txBody>
      </p:sp>
    </p:spTree>
    <p:extLst>
      <p:ext uri="{BB962C8B-B14F-4D97-AF65-F5344CB8AC3E}">
        <p14:creationId xmlns:p14="http://schemas.microsoft.com/office/powerpoint/2010/main" val="1003523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830C6B-A6E4-473A-88A9-102E1A7617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E36130-A9CF-4C6D-B618-07928457DF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2EC23C-5534-47A9-9510-379F62BBA470}"/>
              </a:ext>
            </a:extLst>
          </p:cNvPr>
          <p:cNvSpPr>
            <a:spLocks noGrp="1"/>
          </p:cNvSpPr>
          <p:nvPr>
            <p:ph type="dt" sz="half" idx="10"/>
          </p:nvPr>
        </p:nvSpPr>
        <p:spPr/>
        <p:txBody>
          <a:bodyPr/>
          <a:lstStyle/>
          <a:p>
            <a:fld id="{0921BB49-4D7E-44D3-91F2-86D8A9E3C8B7}" type="datetime1">
              <a:rPr lang="en-US" smtClean="0"/>
              <a:t>6/7/2022</a:t>
            </a:fld>
            <a:endParaRPr lang="en-US"/>
          </a:p>
        </p:txBody>
      </p:sp>
      <p:sp>
        <p:nvSpPr>
          <p:cNvPr id="5" name="Footer Placeholder 4">
            <a:extLst>
              <a:ext uri="{FF2B5EF4-FFF2-40B4-BE49-F238E27FC236}">
                <a16:creationId xmlns:a16="http://schemas.microsoft.com/office/drawing/2014/main" id="{2DAC113F-557E-4D80-BC9C-97B51BF31880}"/>
              </a:ext>
            </a:extLst>
          </p:cNvPr>
          <p:cNvSpPr>
            <a:spLocks noGrp="1"/>
          </p:cNvSpPr>
          <p:nvPr>
            <p:ph type="ftr" sz="quarter" idx="11"/>
          </p:nvPr>
        </p:nvSpPr>
        <p:spPr/>
        <p:txBody>
          <a:bodyPr/>
          <a:lstStyle/>
          <a:p>
            <a:r>
              <a:rPr lang="en-US"/>
              <a:t>IoT by N.Jagadesh Babu Asst.Professor,EECE.Dept.</a:t>
            </a:r>
          </a:p>
        </p:txBody>
      </p:sp>
      <p:sp>
        <p:nvSpPr>
          <p:cNvPr id="6" name="Slide Number Placeholder 5">
            <a:extLst>
              <a:ext uri="{FF2B5EF4-FFF2-40B4-BE49-F238E27FC236}">
                <a16:creationId xmlns:a16="http://schemas.microsoft.com/office/drawing/2014/main" id="{A86EB6C8-A829-46AC-B68A-3E97B4FC09E5}"/>
              </a:ext>
            </a:extLst>
          </p:cNvPr>
          <p:cNvSpPr>
            <a:spLocks noGrp="1"/>
          </p:cNvSpPr>
          <p:nvPr>
            <p:ph type="sldNum" sz="quarter" idx="12"/>
          </p:nvPr>
        </p:nvSpPr>
        <p:spPr/>
        <p:txBody>
          <a:bodyPr/>
          <a:lstStyle/>
          <a:p>
            <a:fld id="{931778F2-16FE-4488-A505-716B993CC2F1}" type="slidenum">
              <a:rPr lang="en-US" smtClean="0"/>
              <a:t>‹#›</a:t>
            </a:fld>
            <a:endParaRPr lang="en-US"/>
          </a:p>
        </p:txBody>
      </p:sp>
    </p:spTree>
    <p:extLst>
      <p:ext uri="{BB962C8B-B14F-4D97-AF65-F5344CB8AC3E}">
        <p14:creationId xmlns:p14="http://schemas.microsoft.com/office/powerpoint/2010/main" val="42299726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8A5CD9-2EE8-4B9D-848F-7240E2786F38}" type="datetime1">
              <a:rPr lang="en-US" smtClean="0"/>
              <a:t>6/7/2022</a:t>
            </a:fld>
            <a:endParaRPr lang="en-US" dirty="0"/>
          </a:p>
        </p:txBody>
      </p:sp>
      <p:sp>
        <p:nvSpPr>
          <p:cNvPr id="5" name="Footer Placeholder 4"/>
          <p:cNvSpPr>
            <a:spLocks noGrp="1"/>
          </p:cNvSpPr>
          <p:nvPr>
            <p:ph type="ftr" sz="quarter" idx="11"/>
          </p:nvPr>
        </p:nvSpPr>
        <p:spPr/>
        <p:txBody>
          <a:bodyPr/>
          <a:lstStyle/>
          <a:p>
            <a:r>
              <a:rPr lang="en-IN"/>
              <a:t>IoT by N.Jagadesh Babu Asst.Professor,EECE.Dept.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24220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02083-9F42-4383-AEAB-D4994A1E25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7D1798-4C45-46B9-9E43-BFA211455F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91332A-5986-4F6E-8DA9-36B6041B5830}"/>
              </a:ext>
            </a:extLst>
          </p:cNvPr>
          <p:cNvSpPr>
            <a:spLocks noGrp="1"/>
          </p:cNvSpPr>
          <p:nvPr>
            <p:ph type="dt" sz="half" idx="10"/>
          </p:nvPr>
        </p:nvSpPr>
        <p:spPr/>
        <p:txBody>
          <a:bodyPr/>
          <a:lstStyle/>
          <a:p>
            <a:fld id="{3D1A48A4-30DC-4B6B-9655-83996167622F}" type="datetime1">
              <a:rPr lang="en-US" smtClean="0"/>
              <a:t>6/7/2022</a:t>
            </a:fld>
            <a:endParaRPr lang="en-US"/>
          </a:p>
        </p:txBody>
      </p:sp>
      <p:sp>
        <p:nvSpPr>
          <p:cNvPr id="5" name="Footer Placeholder 4">
            <a:extLst>
              <a:ext uri="{FF2B5EF4-FFF2-40B4-BE49-F238E27FC236}">
                <a16:creationId xmlns:a16="http://schemas.microsoft.com/office/drawing/2014/main" id="{C1D42AE1-891C-45D5-B064-EE6D6D3D1E80}"/>
              </a:ext>
            </a:extLst>
          </p:cNvPr>
          <p:cNvSpPr>
            <a:spLocks noGrp="1"/>
          </p:cNvSpPr>
          <p:nvPr>
            <p:ph type="ftr" sz="quarter" idx="11"/>
          </p:nvPr>
        </p:nvSpPr>
        <p:spPr/>
        <p:txBody>
          <a:bodyPr/>
          <a:lstStyle/>
          <a:p>
            <a:r>
              <a:rPr lang="en-US"/>
              <a:t>IoT by N.Jagadesh Babu Asst.Professor,EECE.Dept.</a:t>
            </a:r>
          </a:p>
        </p:txBody>
      </p:sp>
      <p:sp>
        <p:nvSpPr>
          <p:cNvPr id="6" name="Slide Number Placeholder 5">
            <a:extLst>
              <a:ext uri="{FF2B5EF4-FFF2-40B4-BE49-F238E27FC236}">
                <a16:creationId xmlns:a16="http://schemas.microsoft.com/office/drawing/2014/main" id="{531411EF-543E-44DE-9FBE-334053EFE3D1}"/>
              </a:ext>
            </a:extLst>
          </p:cNvPr>
          <p:cNvSpPr>
            <a:spLocks noGrp="1"/>
          </p:cNvSpPr>
          <p:nvPr>
            <p:ph type="sldNum" sz="quarter" idx="12"/>
          </p:nvPr>
        </p:nvSpPr>
        <p:spPr/>
        <p:txBody>
          <a:bodyPr/>
          <a:lstStyle/>
          <a:p>
            <a:fld id="{931778F2-16FE-4488-A505-716B993CC2F1}" type="slidenum">
              <a:rPr lang="en-US" smtClean="0"/>
              <a:t>‹#›</a:t>
            </a:fld>
            <a:endParaRPr lang="en-US"/>
          </a:p>
        </p:txBody>
      </p:sp>
    </p:spTree>
    <p:extLst>
      <p:ext uri="{BB962C8B-B14F-4D97-AF65-F5344CB8AC3E}">
        <p14:creationId xmlns:p14="http://schemas.microsoft.com/office/powerpoint/2010/main" val="767795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C7A74-91D9-4812-AF8E-662D2B07E2D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A818DF2-7302-42FD-AB3C-88B4F2CF31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07F4B1-F8E9-4742-8988-7B4D579AC0C2}"/>
              </a:ext>
            </a:extLst>
          </p:cNvPr>
          <p:cNvSpPr>
            <a:spLocks noGrp="1"/>
          </p:cNvSpPr>
          <p:nvPr>
            <p:ph type="dt" sz="half" idx="10"/>
          </p:nvPr>
        </p:nvSpPr>
        <p:spPr/>
        <p:txBody>
          <a:bodyPr/>
          <a:lstStyle/>
          <a:p>
            <a:fld id="{4013B8BB-ABBD-450F-A3CE-710C2BCBE1B5}" type="datetime1">
              <a:rPr lang="en-US" smtClean="0"/>
              <a:t>6/7/2022</a:t>
            </a:fld>
            <a:endParaRPr lang="en-US"/>
          </a:p>
        </p:txBody>
      </p:sp>
      <p:sp>
        <p:nvSpPr>
          <p:cNvPr id="5" name="Footer Placeholder 4">
            <a:extLst>
              <a:ext uri="{FF2B5EF4-FFF2-40B4-BE49-F238E27FC236}">
                <a16:creationId xmlns:a16="http://schemas.microsoft.com/office/drawing/2014/main" id="{87A4CF45-E63F-4C4C-A01C-975686C35F67}"/>
              </a:ext>
            </a:extLst>
          </p:cNvPr>
          <p:cNvSpPr>
            <a:spLocks noGrp="1"/>
          </p:cNvSpPr>
          <p:nvPr>
            <p:ph type="ftr" sz="quarter" idx="11"/>
          </p:nvPr>
        </p:nvSpPr>
        <p:spPr/>
        <p:txBody>
          <a:bodyPr/>
          <a:lstStyle/>
          <a:p>
            <a:r>
              <a:rPr lang="en-US"/>
              <a:t>IoT by N.Jagadesh Babu Asst.Professor,EECE.Dept.</a:t>
            </a:r>
          </a:p>
        </p:txBody>
      </p:sp>
      <p:sp>
        <p:nvSpPr>
          <p:cNvPr id="6" name="Slide Number Placeholder 5">
            <a:extLst>
              <a:ext uri="{FF2B5EF4-FFF2-40B4-BE49-F238E27FC236}">
                <a16:creationId xmlns:a16="http://schemas.microsoft.com/office/drawing/2014/main" id="{3AA0D28C-C0DD-4F95-8B39-E7F4D00BCA85}"/>
              </a:ext>
            </a:extLst>
          </p:cNvPr>
          <p:cNvSpPr>
            <a:spLocks noGrp="1"/>
          </p:cNvSpPr>
          <p:nvPr>
            <p:ph type="sldNum" sz="quarter" idx="12"/>
          </p:nvPr>
        </p:nvSpPr>
        <p:spPr/>
        <p:txBody>
          <a:bodyPr/>
          <a:lstStyle/>
          <a:p>
            <a:fld id="{931778F2-16FE-4488-A505-716B993CC2F1}" type="slidenum">
              <a:rPr lang="en-US" smtClean="0"/>
              <a:t>‹#›</a:t>
            </a:fld>
            <a:endParaRPr lang="en-US"/>
          </a:p>
        </p:txBody>
      </p:sp>
    </p:spTree>
    <p:extLst>
      <p:ext uri="{BB962C8B-B14F-4D97-AF65-F5344CB8AC3E}">
        <p14:creationId xmlns:p14="http://schemas.microsoft.com/office/powerpoint/2010/main" val="1284939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74FC5-EC60-443F-AD3A-F3973274C4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508346-5E09-4AEB-A291-769FB1BD64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49B091-8D8B-4184-9E43-EC8ADA9EC70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B4BE65A-40C0-4982-9F52-99A61C9FDEBF}"/>
              </a:ext>
            </a:extLst>
          </p:cNvPr>
          <p:cNvSpPr>
            <a:spLocks noGrp="1"/>
          </p:cNvSpPr>
          <p:nvPr>
            <p:ph type="dt" sz="half" idx="10"/>
          </p:nvPr>
        </p:nvSpPr>
        <p:spPr/>
        <p:txBody>
          <a:bodyPr/>
          <a:lstStyle/>
          <a:p>
            <a:fld id="{8BABDC07-FCBD-4EF1-9D36-84C69DB663C4}" type="datetime1">
              <a:rPr lang="en-US" smtClean="0"/>
              <a:t>6/7/2022</a:t>
            </a:fld>
            <a:endParaRPr lang="en-US"/>
          </a:p>
        </p:txBody>
      </p:sp>
      <p:sp>
        <p:nvSpPr>
          <p:cNvPr id="6" name="Footer Placeholder 5">
            <a:extLst>
              <a:ext uri="{FF2B5EF4-FFF2-40B4-BE49-F238E27FC236}">
                <a16:creationId xmlns:a16="http://schemas.microsoft.com/office/drawing/2014/main" id="{079077D0-10B1-4814-99A6-7D677962EA52}"/>
              </a:ext>
            </a:extLst>
          </p:cNvPr>
          <p:cNvSpPr>
            <a:spLocks noGrp="1"/>
          </p:cNvSpPr>
          <p:nvPr>
            <p:ph type="ftr" sz="quarter" idx="11"/>
          </p:nvPr>
        </p:nvSpPr>
        <p:spPr/>
        <p:txBody>
          <a:bodyPr/>
          <a:lstStyle/>
          <a:p>
            <a:r>
              <a:rPr lang="en-US"/>
              <a:t>IoT by N.Jagadesh Babu Asst.Professor,EECE.Dept.</a:t>
            </a:r>
          </a:p>
        </p:txBody>
      </p:sp>
      <p:sp>
        <p:nvSpPr>
          <p:cNvPr id="7" name="Slide Number Placeholder 6">
            <a:extLst>
              <a:ext uri="{FF2B5EF4-FFF2-40B4-BE49-F238E27FC236}">
                <a16:creationId xmlns:a16="http://schemas.microsoft.com/office/drawing/2014/main" id="{91622F28-9FA5-4CAC-B5EA-62DDEC982D16}"/>
              </a:ext>
            </a:extLst>
          </p:cNvPr>
          <p:cNvSpPr>
            <a:spLocks noGrp="1"/>
          </p:cNvSpPr>
          <p:nvPr>
            <p:ph type="sldNum" sz="quarter" idx="12"/>
          </p:nvPr>
        </p:nvSpPr>
        <p:spPr/>
        <p:txBody>
          <a:bodyPr/>
          <a:lstStyle/>
          <a:p>
            <a:fld id="{931778F2-16FE-4488-A505-716B993CC2F1}" type="slidenum">
              <a:rPr lang="en-US" smtClean="0"/>
              <a:t>‹#›</a:t>
            </a:fld>
            <a:endParaRPr lang="en-US"/>
          </a:p>
        </p:txBody>
      </p:sp>
    </p:spTree>
    <p:extLst>
      <p:ext uri="{BB962C8B-B14F-4D97-AF65-F5344CB8AC3E}">
        <p14:creationId xmlns:p14="http://schemas.microsoft.com/office/powerpoint/2010/main" val="1924027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4C4D9-3DCA-4872-AFF1-391FFE25400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85FF63C-C2CB-4973-BB29-C97769266B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7A87C09-E283-4BF4-9D68-D34D54C7A1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90FDF6-36D9-4AC8-AC86-8DCA17C19D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B62A55-BE48-475A-9775-C7A3AC03A6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7849C2-D6F4-460F-9458-D8A6BC8ED8DD}"/>
              </a:ext>
            </a:extLst>
          </p:cNvPr>
          <p:cNvSpPr>
            <a:spLocks noGrp="1"/>
          </p:cNvSpPr>
          <p:nvPr>
            <p:ph type="dt" sz="half" idx="10"/>
          </p:nvPr>
        </p:nvSpPr>
        <p:spPr/>
        <p:txBody>
          <a:bodyPr/>
          <a:lstStyle/>
          <a:p>
            <a:fld id="{213E26EA-A96C-4349-A2FC-6679A6211E5A}" type="datetime1">
              <a:rPr lang="en-US" smtClean="0"/>
              <a:t>6/7/2022</a:t>
            </a:fld>
            <a:endParaRPr lang="en-US"/>
          </a:p>
        </p:txBody>
      </p:sp>
      <p:sp>
        <p:nvSpPr>
          <p:cNvPr id="8" name="Footer Placeholder 7">
            <a:extLst>
              <a:ext uri="{FF2B5EF4-FFF2-40B4-BE49-F238E27FC236}">
                <a16:creationId xmlns:a16="http://schemas.microsoft.com/office/drawing/2014/main" id="{BED8C325-A60A-446C-9871-A6A17BBBBD94}"/>
              </a:ext>
            </a:extLst>
          </p:cNvPr>
          <p:cNvSpPr>
            <a:spLocks noGrp="1"/>
          </p:cNvSpPr>
          <p:nvPr>
            <p:ph type="ftr" sz="quarter" idx="11"/>
          </p:nvPr>
        </p:nvSpPr>
        <p:spPr/>
        <p:txBody>
          <a:bodyPr/>
          <a:lstStyle/>
          <a:p>
            <a:r>
              <a:rPr lang="en-US"/>
              <a:t>IoT by N.Jagadesh Babu Asst.Professor,EECE.Dept.</a:t>
            </a:r>
          </a:p>
        </p:txBody>
      </p:sp>
      <p:sp>
        <p:nvSpPr>
          <p:cNvPr id="9" name="Slide Number Placeholder 8">
            <a:extLst>
              <a:ext uri="{FF2B5EF4-FFF2-40B4-BE49-F238E27FC236}">
                <a16:creationId xmlns:a16="http://schemas.microsoft.com/office/drawing/2014/main" id="{2F5A65CB-0F27-4D5F-B96D-C27E9B754C26}"/>
              </a:ext>
            </a:extLst>
          </p:cNvPr>
          <p:cNvSpPr>
            <a:spLocks noGrp="1"/>
          </p:cNvSpPr>
          <p:nvPr>
            <p:ph type="sldNum" sz="quarter" idx="12"/>
          </p:nvPr>
        </p:nvSpPr>
        <p:spPr/>
        <p:txBody>
          <a:bodyPr/>
          <a:lstStyle/>
          <a:p>
            <a:fld id="{931778F2-16FE-4488-A505-716B993CC2F1}" type="slidenum">
              <a:rPr lang="en-US" smtClean="0"/>
              <a:t>‹#›</a:t>
            </a:fld>
            <a:endParaRPr lang="en-US"/>
          </a:p>
        </p:txBody>
      </p:sp>
    </p:spTree>
    <p:extLst>
      <p:ext uri="{BB962C8B-B14F-4D97-AF65-F5344CB8AC3E}">
        <p14:creationId xmlns:p14="http://schemas.microsoft.com/office/powerpoint/2010/main" val="2854075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0C28C-3C58-4873-867E-0677008B47F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5627E2E-273B-46FB-AC14-0484A8A6D937}"/>
              </a:ext>
            </a:extLst>
          </p:cNvPr>
          <p:cNvSpPr>
            <a:spLocks noGrp="1"/>
          </p:cNvSpPr>
          <p:nvPr>
            <p:ph type="dt" sz="half" idx="10"/>
          </p:nvPr>
        </p:nvSpPr>
        <p:spPr/>
        <p:txBody>
          <a:bodyPr/>
          <a:lstStyle/>
          <a:p>
            <a:fld id="{8906625B-DCF9-4217-B829-576F19FDFA77}" type="datetime1">
              <a:rPr lang="en-US" smtClean="0"/>
              <a:t>6/7/2022</a:t>
            </a:fld>
            <a:endParaRPr lang="en-US"/>
          </a:p>
        </p:txBody>
      </p:sp>
      <p:sp>
        <p:nvSpPr>
          <p:cNvPr id="4" name="Footer Placeholder 3">
            <a:extLst>
              <a:ext uri="{FF2B5EF4-FFF2-40B4-BE49-F238E27FC236}">
                <a16:creationId xmlns:a16="http://schemas.microsoft.com/office/drawing/2014/main" id="{4796F04A-7499-45C3-B82B-EC119EAAB9DA}"/>
              </a:ext>
            </a:extLst>
          </p:cNvPr>
          <p:cNvSpPr>
            <a:spLocks noGrp="1"/>
          </p:cNvSpPr>
          <p:nvPr>
            <p:ph type="ftr" sz="quarter" idx="11"/>
          </p:nvPr>
        </p:nvSpPr>
        <p:spPr/>
        <p:txBody>
          <a:bodyPr/>
          <a:lstStyle/>
          <a:p>
            <a:r>
              <a:rPr lang="en-US"/>
              <a:t>IoT by N.Jagadesh Babu Asst.Professor,EECE.Dept.</a:t>
            </a:r>
          </a:p>
        </p:txBody>
      </p:sp>
      <p:sp>
        <p:nvSpPr>
          <p:cNvPr id="5" name="Slide Number Placeholder 4">
            <a:extLst>
              <a:ext uri="{FF2B5EF4-FFF2-40B4-BE49-F238E27FC236}">
                <a16:creationId xmlns:a16="http://schemas.microsoft.com/office/drawing/2014/main" id="{6845DEFE-45D6-4398-988A-1FF1F7A234D6}"/>
              </a:ext>
            </a:extLst>
          </p:cNvPr>
          <p:cNvSpPr>
            <a:spLocks noGrp="1"/>
          </p:cNvSpPr>
          <p:nvPr>
            <p:ph type="sldNum" sz="quarter" idx="12"/>
          </p:nvPr>
        </p:nvSpPr>
        <p:spPr/>
        <p:txBody>
          <a:bodyPr/>
          <a:lstStyle/>
          <a:p>
            <a:fld id="{931778F2-16FE-4488-A505-716B993CC2F1}" type="slidenum">
              <a:rPr lang="en-US" smtClean="0"/>
              <a:t>‹#›</a:t>
            </a:fld>
            <a:endParaRPr lang="en-US"/>
          </a:p>
        </p:txBody>
      </p:sp>
    </p:spTree>
    <p:extLst>
      <p:ext uri="{BB962C8B-B14F-4D97-AF65-F5344CB8AC3E}">
        <p14:creationId xmlns:p14="http://schemas.microsoft.com/office/powerpoint/2010/main" val="988391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EBEBE2-D651-45EF-B6B3-7E1CF2D39DAB}"/>
              </a:ext>
            </a:extLst>
          </p:cNvPr>
          <p:cNvSpPr>
            <a:spLocks noGrp="1"/>
          </p:cNvSpPr>
          <p:nvPr>
            <p:ph type="dt" sz="half" idx="10"/>
          </p:nvPr>
        </p:nvSpPr>
        <p:spPr/>
        <p:txBody>
          <a:bodyPr/>
          <a:lstStyle/>
          <a:p>
            <a:fld id="{32DD1D93-9E03-4BA3-A981-12D61562419F}" type="datetime1">
              <a:rPr lang="en-US" smtClean="0"/>
              <a:t>6/7/2022</a:t>
            </a:fld>
            <a:endParaRPr lang="en-US"/>
          </a:p>
        </p:txBody>
      </p:sp>
      <p:sp>
        <p:nvSpPr>
          <p:cNvPr id="3" name="Footer Placeholder 2">
            <a:extLst>
              <a:ext uri="{FF2B5EF4-FFF2-40B4-BE49-F238E27FC236}">
                <a16:creationId xmlns:a16="http://schemas.microsoft.com/office/drawing/2014/main" id="{055BB049-ECA7-41E4-8A7A-E109E16B6772}"/>
              </a:ext>
            </a:extLst>
          </p:cNvPr>
          <p:cNvSpPr>
            <a:spLocks noGrp="1"/>
          </p:cNvSpPr>
          <p:nvPr>
            <p:ph type="ftr" sz="quarter" idx="11"/>
          </p:nvPr>
        </p:nvSpPr>
        <p:spPr/>
        <p:txBody>
          <a:bodyPr/>
          <a:lstStyle/>
          <a:p>
            <a:r>
              <a:rPr lang="en-US"/>
              <a:t>IoT by N.Jagadesh Babu Asst.Professor,EECE.Dept.</a:t>
            </a:r>
          </a:p>
        </p:txBody>
      </p:sp>
      <p:sp>
        <p:nvSpPr>
          <p:cNvPr id="4" name="Slide Number Placeholder 3">
            <a:extLst>
              <a:ext uri="{FF2B5EF4-FFF2-40B4-BE49-F238E27FC236}">
                <a16:creationId xmlns:a16="http://schemas.microsoft.com/office/drawing/2014/main" id="{B0DDB044-47B8-4C78-9801-F184E38378EC}"/>
              </a:ext>
            </a:extLst>
          </p:cNvPr>
          <p:cNvSpPr>
            <a:spLocks noGrp="1"/>
          </p:cNvSpPr>
          <p:nvPr>
            <p:ph type="sldNum" sz="quarter" idx="12"/>
          </p:nvPr>
        </p:nvSpPr>
        <p:spPr/>
        <p:txBody>
          <a:bodyPr/>
          <a:lstStyle/>
          <a:p>
            <a:fld id="{931778F2-16FE-4488-A505-716B993CC2F1}" type="slidenum">
              <a:rPr lang="en-US" smtClean="0"/>
              <a:t>‹#›</a:t>
            </a:fld>
            <a:endParaRPr lang="en-US"/>
          </a:p>
        </p:txBody>
      </p:sp>
    </p:spTree>
    <p:extLst>
      <p:ext uri="{BB962C8B-B14F-4D97-AF65-F5344CB8AC3E}">
        <p14:creationId xmlns:p14="http://schemas.microsoft.com/office/powerpoint/2010/main" val="563056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A9B7D-2A49-4E09-952A-59358726D0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6A40D49-8442-4979-93C4-FA065EAE84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E91F613-5F42-49BB-87A6-B0C5E2EABD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ADC9E4-5C71-4E77-B3B0-9776DD75A201}"/>
              </a:ext>
            </a:extLst>
          </p:cNvPr>
          <p:cNvSpPr>
            <a:spLocks noGrp="1"/>
          </p:cNvSpPr>
          <p:nvPr>
            <p:ph type="dt" sz="half" idx="10"/>
          </p:nvPr>
        </p:nvSpPr>
        <p:spPr/>
        <p:txBody>
          <a:bodyPr/>
          <a:lstStyle/>
          <a:p>
            <a:fld id="{FB5BDDA4-7396-46CC-AA2F-C9CC0F1F6B08}" type="datetime1">
              <a:rPr lang="en-US" smtClean="0"/>
              <a:t>6/7/2022</a:t>
            </a:fld>
            <a:endParaRPr lang="en-US"/>
          </a:p>
        </p:txBody>
      </p:sp>
      <p:sp>
        <p:nvSpPr>
          <p:cNvPr id="6" name="Footer Placeholder 5">
            <a:extLst>
              <a:ext uri="{FF2B5EF4-FFF2-40B4-BE49-F238E27FC236}">
                <a16:creationId xmlns:a16="http://schemas.microsoft.com/office/drawing/2014/main" id="{D4F0A001-880B-4277-AF51-C308C49CA545}"/>
              </a:ext>
            </a:extLst>
          </p:cNvPr>
          <p:cNvSpPr>
            <a:spLocks noGrp="1"/>
          </p:cNvSpPr>
          <p:nvPr>
            <p:ph type="ftr" sz="quarter" idx="11"/>
          </p:nvPr>
        </p:nvSpPr>
        <p:spPr/>
        <p:txBody>
          <a:bodyPr/>
          <a:lstStyle/>
          <a:p>
            <a:r>
              <a:rPr lang="en-US"/>
              <a:t>IoT by N.Jagadesh Babu Asst.Professor,EECE.Dept.</a:t>
            </a:r>
          </a:p>
        </p:txBody>
      </p:sp>
      <p:sp>
        <p:nvSpPr>
          <p:cNvPr id="7" name="Slide Number Placeholder 6">
            <a:extLst>
              <a:ext uri="{FF2B5EF4-FFF2-40B4-BE49-F238E27FC236}">
                <a16:creationId xmlns:a16="http://schemas.microsoft.com/office/drawing/2014/main" id="{7BDF9FB7-3C83-4876-BFF5-8FA479E4899E}"/>
              </a:ext>
            </a:extLst>
          </p:cNvPr>
          <p:cNvSpPr>
            <a:spLocks noGrp="1"/>
          </p:cNvSpPr>
          <p:nvPr>
            <p:ph type="sldNum" sz="quarter" idx="12"/>
          </p:nvPr>
        </p:nvSpPr>
        <p:spPr/>
        <p:txBody>
          <a:bodyPr/>
          <a:lstStyle/>
          <a:p>
            <a:fld id="{931778F2-16FE-4488-A505-716B993CC2F1}" type="slidenum">
              <a:rPr lang="en-US" smtClean="0"/>
              <a:t>‹#›</a:t>
            </a:fld>
            <a:endParaRPr lang="en-US"/>
          </a:p>
        </p:txBody>
      </p:sp>
    </p:spTree>
    <p:extLst>
      <p:ext uri="{BB962C8B-B14F-4D97-AF65-F5344CB8AC3E}">
        <p14:creationId xmlns:p14="http://schemas.microsoft.com/office/powerpoint/2010/main" val="4112791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A211E-4FD3-498C-A2BA-041407635C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353E96-26DD-4864-988B-3D01058773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21EC81-6CF6-48CF-AAED-5D18299BFC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3E2923-139D-47D8-9D69-05DDB71B961E}"/>
              </a:ext>
            </a:extLst>
          </p:cNvPr>
          <p:cNvSpPr>
            <a:spLocks noGrp="1"/>
          </p:cNvSpPr>
          <p:nvPr>
            <p:ph type="dt" sz="half" idx="10"/>
          </p:nvPr>
        </p:nvSpPr>
        <p:spPr/>
        <p:txBody>
          <a:bodyPr/>
          <a:lstStyle/>
          <a:p>
            <a:fld id="{341D0440-B432-4137-8E54-13065AAB07EE}" type="datetime1">
              <a:rPr lang="en-US" smtClean="0"/>
              <a:t>6/7/2022</a:t>
            </a:fld>
            <a:endParaRPr lang="en-US"/>
          </a:p>
        </p:txBody>
      </p:sp>
      <p:sp>
        <p:nvSpPr>
          <p:cNvPr id="6" name="Footer Placeholder 5">
            <a:extLst>
              <a:ext uri="{FF2B5EF4-FFF2-40B4-BE49-F238E27FC236}">
                <a16:creationId xmlns:a16="http://schemas.microsoft.com/office/drawing/2014/main" id="{19BEF021-AF84-4C83-9F02-F50F0EEC2F37}"/>
              </a:ext>
            </a:extLst>
          </p:cNvPr>
          <p:cNvSpPr>
            <a:spLocks noGrp="1"/>
          </p:cNvSpPr>
          <p:nvPr>
            <p:ph type="ftr" sz="quarter" idx="11"/>
          </p:nvPr>
        </p:nvSpPr>
        <p:spPr/>
        <p:txBody>
          <a:bodyPr/>
          <a:lstStyle/>
          <a:p>
            <a:r>
              <a:rPr lang="en-US"/>
              <a:t>IoT by N.Jagadesh Babu Asst.Professor,EECE.Dept.</a:t>
            </a:r>
          </a:p>
        </p:txBody>
      </p:sp>
      <p:sp>
        <p:nvSpPr>
          <p:cNvPr id="7" name="Slide Number Placeholder 6">
            <a:extLst>
              <a:ext uri="{FF2B5EF4-FFF2-40B4-BE49-F238E27FC236}">
                <a16:creationId xmlns:a16="http://schemas.microsoft.com/office/drawing/2014/main" id="{A215A648-61C1-4DAA-9BD1-D7C1FE28F814}"/>
              </a:ext>
            </a:extLst>
          </p:cNvPr>
          <p:cNvSpPr>
            <a:spLocks noGrp="1"/>
          </p:cNvSpPr>
          <p:nvPr>
            <p:ph type="sldNum" sz="quarter" idx="12"/>
          </p:nvPr>
        </p:nvSpPr>
        <p:spPr/>
        <p:txBody>
          <a:bodyPr/>
          <a:lstStyle/>
          <a:p>
            <a:fld id="{931778F2-16FE-4488-A505-716B993CC2F1}" type="slidenum">
              <a:rPr lang="en-US" smtClean="0"/>
              <a:t>‹#›</a:t>
            </a:fld>
            <a:endParaRPr lang="en-US"/>
          </a:p>
        </p:txBody>
      </p:sp>
    </p:spTree>
    <p:extLst>
      <p:ext uri="{BB962C8B-B14F-4D97-AF65-F5344CB8AC3E}">
        <p14:creationId xmlns:p14="http://schemas.microsoft.com/office/powerpoint/2010/main" val="3456671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AA8AD9-26B1-4550-912E-F5620C7265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9071AD-6BD0-490E-A024-4772DA9BB4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683860-0239-4FB4-95A8-6637C00DE7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C7A114-1CC0-4C44-B5E9-6D0A02ECFAA2}" type="datetime1">
              <a:rPr lang="en-US" smtClean="0"/>
              <a:t>6/7/2022</a:t>
            </a:fld>
            <a:endParaRPr lang="en-US"/>
          </a:p>
        </p:txBody>
      </p:sp>
      <p:sp>
        <p:nvSpPr>
          <p:cNvPr id="5" name="Footer Placeholder 4">
            <a:extLst>
              <a:ext uri="{FF2B5EF4-FFF2-40B4-BE49-F238E27FC236}">
                <a16:creationId xmlns:a16="http://schemas.microsoft.com/office/drawing/2014/main" id="{DDFA74AC-E67A-4EE1-8635-4246425AB3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IoT by N.Jagadesh Babu Asst.Professor,EECE.Dept.</a:t>
            </a:r>
          </a:p>
        </p:txBody>
      </p:sp>
      <p:sp>
        <p:nvSpPr>
          <p:cNvPr id="6" name="Slide Number Placeholder 5">
            <a:extLst>
              <a:ext uri="{FF2B5EF4-FFF2-40B4-BE49-F238E27FC236}">
                <a16:creationId xmlns:a16="http://schemas.microsoft.com/office/drawing/2014/main" id="{F2AD725F-5B37-4D15-BDA2-2F2F7F7B29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1778F2-16FE-4488-A505-716B993CC2F1}" type="slidenum">
              <a:rPr lang="en-US" smtClean="0"/>
              <a:t>‹#›</a:t>
            </a:fld>
            <a:endParaRPr lang="en-US"/>
          </a:p>
        </p:txBody>
      </p:sp>
    </p:spTree>
    <p:extLst>
      <p:ext uri="{BB962C8B-B14F-4D97-AF65-F5344CB8AC3E}">
        <p14:creationId xmlns:p14="http://schemas.microsoft.com/office/powerpoint/2010/main" val="371524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jpe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www.youtube.com/watch?v=aj4MJil6pow" TargetMode="External"/><Relationship Id="rId2" Type="http://schemas.openxmlformats.org/officeDocument/2006/relationships/hyperlink" Target="https://www.youtube.com/watch?v=WcfqDyk7dkA" TargetMode="External"/><Relationship Id="rId1" Type="http://schemas.openxmlformats.org/officeDocument/2006/relationships/slideLayout" Target="../slideLayouts/slideLayout2.xml"/><Relationship Id="rId5" Type="http://schemas.openxmlformats.org/officeDocument/2006/relationships/hyperlink" Target="https://www.youtube.com/watch?v=6vTXsHbkSmg&amp;t=697s" TargetMode="External"/><Relationship Id="rId4" Type="http://schemas.openxmlformats.org/officeDocument/2006/relationships/hyperlink" Target="https://www.youtube.com/watch?v=ZwjlONyV05Q" TargetMode="Externa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7.jpe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1676401"/>
            <a:ext cx="8001000" cy="2133599"/>
          </a:xfrm>
        </p:spPr>
        <p:txBody>
          <a:bodyPr>
            <a:normAutofit fontScale="90000"/>
          </a:bodyPr>
          <a:lstStyle/>
          <a:p>
            <a:r>
              <a:rPr lang="en-US" b="1" cap="all" dirty="0"/>
              <a:t>19EID232: Internet of Things</a:t>
            </a:r>
            <a:br>
              <a:rPr lang="en-IN" dirty="0"/>
            </a:br>
            <a:br>
              <a:rPr lang="en-US" dirty="0"/>
            </a:br>
            <a:r>
              <a:rPr lang="en-US" dirty="0"/>
              <a:t>Unit-1: Introduction of Internet of Things (IoT)</a:t>
            </a:r>
          </a:p>
        </p:txBody>
      </p:sp>
      <p:pic>
        <p:nvPicPr>
          <p:cNvPr id="3" name="Picture 2">
            <a:extLst>
              <a:ext uri="{FF2B5EF4-FFF2-40B4-BE49-F238E27FC236}">
                <a16:creationId xmlns:a16="http://schemas.microsoft.com/office/drawing/2014/main" id="{32258FD5-DDA4-418E-A069-418D5C551E0E}"/>
              </a:ext>
            </a:extLst>
          </p:cNvPr>
          <p:cNvPicPr>
            <a:picLocks noChangeAspect="1" noChangeArrowheads="1"/>
          </p:cNvPicPr>
          <p:nvPr/>
        </p:nvPicPr>
        <p:blipFill>
          <a:blip r:embed="rId2" cstate="print"/>
          <a:srcRect/>
          <a:stretch>
            <a:fillRect/>
          </a:stretch>
        </p:blipFill>
        <p:spPr bwMode="auto">
          <a:xfrm>
            <a:off x="7239000" y="152400"/>
            <a:ext cx="3257550" cy="914400"/>
          </a:xfrm>
          <a:prstGeom prst="rect">
            <a:avLst/>
          </a:prstGeom>
          <a:noFill/>
          <a:ln w="9525">
            <a:noFill/>
            <a:miter lim="800000"/>
            <a:headEnd/>
            <a:tailEnd/>
          </a:ln>
        </p:spPr>
      </p:pic>
      <p:sp>
        <p:nvSpPr>
          <p:cNvPr id="4" name="Subtitle 2"/>
          <p:cNvSpPr txBox="1">
            <a:spLocks/>
          </p:cNvSpPr>
          <p:nvPr/>
        </p:nvSpPr>
        <p:spPr>
          <a:xfrm>
            <a:off x="3271838" y="4221162"/>
            <a:ext cx="5715000" cy="1951038"/>
          </a:xfrm>
          <a:prstGeom prst="rect">
            <a:avLst/>
          </a:prstGeom>
        </p:spPr>
        <p:txBody>
          <a:bodyPr>
            <a:normAutofit fontScale="92500" lnSpcReduction="10000"/>
          </a:bodyPr>
          <a:lstStyle/>
          <a:p>
            <a:pPr marL="342900" indent="-342900">
              <a:spcBef>
                <a:spcPct val="20000"/>
              </a:spcBef>
              <a:buClr>
                <a:schemeClr val="folHlink"/>
              </a:buClr>
              <a:buSzPct val="60000"/>
              <a:defRPr/>
            </a:pPr>
            <a:r>
              <a:rPr lang="en-US" altLang="en-US" sz="2300" kern="0" dirty="0">
                <a:solidFill>
                  <a:srgbClr val="FF0000"/>
                </a:solidFill>
              </a:rPr>
              <a:t>Dr. M.S. Pradeep Kumar Patnaik </a:t>
            </a:r>
          </a:p>
          <a:p>
            <a:pPr marL="342900" indent="-342900">
              <a:spcBef>
                <a:spcPct val="20000"/>
              </a:spcBef>
              <a:buClr>
                <a:schemeClr val="folHlink"/>
              </a:buClr>
              <a:buSzPct val="60000"/>
              <a:defRPr/>
            </a:pPr>
            <a:r>
              <a:rPr lang="en-US" sz="1700" kern="0" dirty="0"/>
              <a:t>Assistant Professor</a:t>
            </a:r>
          </a:p>
          <a:p>
            <a:pPr marL="342900" indent="-342900">
              <a:spcBef>
                <a:spcPct val="20000"/>
              </a:spcBef>
              <a:buClr>
                <a:schemeClr val="folHlink"/>
              </a:buClr>
              <a:buSzPct val="60000"/>
              <a:defRPr/>
            </a:pPr>
            <a:r>
              <a:rPr lang="en-US" sz="1400" kern="0" dirty="0"/>
              <a:t>Department of EECE</a:t>
            </a:r>
          </a:p>
          <a:p>
            <a:pPr marL="342900" indent="-342900">
              <a:spcBef>
                <a:spcPct val="20000"/>
              </a:spcBef>
              <a:buClr>
                <a:schemeClr val="folHlink"/>
              </a:buClr>
              <a:buSzPct val="60000"/>
              <a:defRPr/>
            </a:pPr>
            <a:r>
              <a:rPr lang="en-US" sz="1400" kern="0" dirty="0"/>
              <a:t>GITAM Institute of Technology (GIT)</a:t>
            </a:r>
          </a:p>
          <a:p>
            <a:pPr marL="342900" indent="-342900">
              <a:spcBef>
                <a:spcPct val="20000"/>
              </a:spcBef>
              <a:buClr>
                <a:schemeClr val="folHlink"/>
              </a:buClr>
              <a:buSzPct val="60000"/>
              <a:defRPr/>
            </a:pPr>
            <a:r>
              <a:rPr lang="en-US" sz="1400" kern="0" dirty="0"/>
              <a:t>Visakhapatnam – 530045</a:t>
            </a:r>
          </a:p>
          <a:p>
            <a:pPr marL="342900" indent="-342900">
              <a:spcBef>
                <a:spcPct val="20000"/>
              </a:spcBef>
              <a:buClr>
                <a:schemeClr val="folHlink"/>
              </a:buClr>
              <a:buSzPct val="60000"/>
              <a:defRPr/>
            </a:pPr>
            <a:r>
              <a:rPr lang="en-US" sz="1700" kern="0" dirty="0"/>
              <a:t>Email: </a:t>
            </a:r>
            <a:r>
              <a:rPr lang="en-US" altLang="en-US" sz="1600" kern="0" dirty="0">
                <a:solidFill>
                  <a:srgbClr val="C00000"/>
                </a:solidFill>
              </a:rPr>
              <a:t>kmanipat@gitam.edu</a:t>
            </a:r>
            <a:endParaRPr lang="en-US" sz="1600" kern="0" dirty="0">
              <a:solidFill>
                <a:srgbClr val="C00000"/>
              </a:solidFill>
            </a:endParaRPr>
          </a:p>
          <a:p>
            <a:pPr marL="342900" indent="-342900">
              <a:spcBef>
                <a:spcPct val="20000"/>
              </a:spcBef>
              <a:buClr>
                <a:schemeClr val="folHlink"/>
              </a:buClr>
              <a:buSzPct val="60000"/>
              <a:defRPr/>
            </a:pPr>
            <a:r>
              <a:rPr lang="en-US" altLang="en-US" sz="1700" kern="0" dirty="0"/>
              <a:t>  </a:t>
            </a:r>
          </a:p>
        </p:txBody>
      </p:sp>
      <p:sp>
        <p:nvSpPr>
          <p:cNvPr id="5" name="Slide Number Placeholder 4"/>
          <p:cNvSpPr>
            <a:spLocks noGrp="1"/>
          </p:cNvSpPr>
          <p:nvPr>
            <p:ph type="sldNum" sz="quarter" idx="12"/>
          </p:nvPr>
        </p:nvSpPr>
        <p:spPr/>
        <p:txBody>
          <a:bodyPr/>
          <a:lstStyle/>
          <a:p>
            <a:fld id="{931778F2-16FE-4488-A505-716B993CC2F1}" type="slidenum">
              <a:rPr lang="en-US" smtClean="0"/>
              <a:t>1</a:t>
            </a:fld>
            <a:endParaRPr lang="en-US"/>
          </a:p>
        </p:txBody>
      </p:sp>
    </p:spTree>
    <p:extLst>
      <p:ext uri="{BB962C8B-B14F-4D97-AF65-F5344CB8AC3E}">
        <p14:creationId xmlns:p14="http://schemas.microsoft.com/office/powerpoint/2010/main" val="13043015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6056"/>
            <a:ext cx="10515600" cy="1325563"/>
          </a:xfrm>
        </p:spPr>
        <p:txBody>
          <a:bodyPr>
            <a:normAutofit/>
          </a:bodyPr>
          <a:lstStyle/>
          <a:p>
            <a:r>
              <a:rPr lang="en-IN" sz="4000" dirty="0">
                <a:solidFill>
                  <a:schemeClr val="accent4">
                    <a:lumMod val="50000"/>
                  </a:schemeClr>
                </a:solidFill>
                <a:latin typeface="Times New Roman" panose="02020603050405020304" pitchFamily="18" charset="0"/>
                <a:cs typeface="Times New Roman" panose="02020603050405020304" pitchFamily="18" charset="0"/>
              </a:rPr>
              <a:t>GROWTH and application sectors</a:t>
            </a:r>
          </a:p>
        </p:txBody>
      </p:sp>
      <p:pic>
        <p:nvPicPr>
          <p:cNvPr id="7" name="Content Placeholder 6"/>
          <p:cNvPicPr>
            <a:picLocks noGrp="1" noChangeAspect="1"/>
          </p:cNvPicPr>
          <p:nvPr>
            <p:ph sz="quarter" idx="13"/>
          </p:nvPr>
        </p:nvPicPr>
        <p:blipFill>
          <a:blip r:embed="rId2"/>
          <a:stretch>
            <a:fillRect/>
          </a:stretch>
        </p:blipFill>
        <p:spPr>
          <a:xfrm>
            <a:off x="171462" y="2060821"/>
            <a:ext cx="5953293" cy="3424237"/>
          </a:xfrm>
          <a:prstGeom prst="rect">
            <a:avLst/>
          </a:prstGeom>
        </p:spPr>
      </p:pic>
      <p:pic>
        <p:nvPicPr>
          <p:cNvPr id="9" name="Picture 8"/>
          <p:cNvPicPr>
            <a:picLocks noChangeAspect="1"/>
          </p:cNvPicPr>
          <p:nvPr/>
        </p:nvPicPr>
        <p:blipFill>
          <a:blip r:embed="rId3"/>
          <a:stretch>
            <a:fillRect/>
          </a:stretch>
        </p:blipFill>
        <p:spPr>
          <a:xfrm>
            <a:off x="6197118" y="2060821"/>
            <a:ext cx="5823420" cy="3424237"/>
          </a:xfrm>
          <a:prstGeom prst="rect">
            <a:avLst/>
          </a:prstGeom>
        </p:spPr>
      </p:pic>
      <p:pic>
        <p:nvPicPr>
          <p:cNvPr id="5" name="Picture 2">
            <a:extLst>
              <a:ext uri="{FF2B5EF4-FFF2-40B4-BE49-F238E27FC236}">
                <a16:creationId xmlns:a16="http://schemas.microsoft.com/office/drawing/2014/main" id="{43934DE3-52CC-4321-9391-401589D9DDD1}"/>
              </a:ext>
            </a:extLst>
          </p:cNvPr>
          <p:cNvPicPr>
            <a:picLocks noChangeAspect="1" noChangeArrowheads="1"/>
          </p:cNvPicPr>
          <p:nvPr/>
        </p:nvPicPr>
        <p:blipFill>
          <a:blip r:embed="rId4" cstate="print"/>
          <a:srcRect/>
          <a:stretch>
            <a:fillRect/>
          </a:stretch>
        </p:blipFill>
        <p:spPr bwMode="auto">
          <a:xfrm>
            <a:off x="8934450" y="168018"/>
            <a:ext cx="3257550" cy="9144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6D22F896-40B5-4ADD-8801-0D06FADFA095}" type="slidenum">
              <a:rPr lang="en-US" smtClean="0"/>
              <a:t>10</a:t>
            </a:fld>
            <a:endParaRPr lang="en-US" dirty="0"/>
          </a:p>
        </p:txBody>
      </p:sp>
    </p:spTree>
    <p:extLst>
      <p:ext uri="{BB962C8B-B14F-4D97-AF65-F5344CB8AC3E}">
        <p14:creationId xmlns:p14="http://schemas.microsoft.com/office/powerpoint/2010/main" val="152058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ECE18-D27B-4F2B-BEAE-150EC4B46B1D}"/>
              </a:ext>
            </a:extLst>
          </p:cNvPr>
          <p:cNvSpPr>
            <a:spLocks noGrp="1"/>
          </p:cNvSpPr>
          <p:nvPr>
            <p:ph type="title"/>
          </p:nvPr>
        </p:nvSpPr>
        <p:spPr>
          <a:xfrm>
            <a:off x="838200" y="365125"/>
            <a:ext cx="6565490" cy="1325563"/>
          </a:xfrm>
        </p:spPr>
        <p:txBody>
          <a:bodyPr>
            <a:normAutofit/>
          </a:bodyPr>
          <a:lstStyle/>
          <a:p>
            <a:r>
              <a:rPr lang="en-US" sz="4000" dirty="0">
                <a:latin typeface="Times New Roman" panose="02020603050405020304" pitchFamily="18" charset="0"/>
                <a:cs typeface="Times New Roman" panose="02020603050405020304" pitchFamily="18" charset="0"/>
              </a:rPr>
              <a:t>Application areas of IOT:</a:t>
            </a:r>
          </a:p>
        </p:txBody>
      </p:sp>
      <p:sp>
        <p:nvSpPr>
          <p:cNvPr id="3" name="Content Placeholder 2">
            <a:extLst>
              <a:ext uri="{FF2B5EF4-FFF2-40B4-BE49-F238E27FC236}">
                <a16:creationId xmlns:a16="http://schemas.microsoft.com/office/drawing/2014/main" id="{8A1D0054-6409-48BE-8088-81A5F717A592}"/>
              </a:ext>
            </a:extLst>
          </p:cNvPr>
          <p:cNvSpPr>
            <a:spLocks noGrp="1"/>
          </p:cNvSpPr>
          <p:nvPr>
            <p:ph idx="1"/>
          </p:nvPr>
        </p:nvSpPr>
        <p:spPr/>
        <p:txBody>
          <a:bodyPr/>
          <a:lstStyle/>
          <a:p>
            <a:pPr>
              <a:lnSpc>
                <a:spcPct val="100000"/>
              </a:lnSpc>
            </a:pPr>
            <a:r>
              <a:rPr lang="en-US" dirty="0">
                <a:latin typeface="Times New Roman" panose="02020603050405020304" pitchFamily="18" charset="0"/>
                <a:cs typeface="Times New Roman" panose="02020603050405020304" pitchFamily="18" charset="0"/>
              </a:rPr>
              <a:t>A report By Gartner stated that in coming future connected devices across all technologies will reach a number of 20.6 billion.</a:t>
            </a:r>
          </a:p>
        </p:txBody>
      </p:sp>
      <p:pic>
        <p:nvPicPr>
          <p:cNvPr id="4" name="Picture 2">
            <a:extLst>
              <a:ext uri="{FF2B5EF4-FFF2-40B4-BE49-F238E27FC236}">
                <a16:creationId xmlns:a16="http://schemas.microsoft.com/office/drawing/2014/main" id="{CBB6D593-04DA-4AF1-A52A-EE8D49469C9F}"/>
              </a:ext>
            </a:extLst>
          </p:cNvPr>
          <p:cNvPicPr>
            <a:picLocks noChangeAspect="1" noChangeArrowheads="1"/>
          </p:cNvPicPr>
          <p:nvPr/>
        </p:nvPicPr>
        <p:blipFill>
          <a:blip r:embed="rId2" cstate="print"/>
          <a:srcRect/>
          <a:stretch>
            <a:fillRect/>
          </a:stretch>
        </p:blipFill>
        <p:spPr bwMode="auto">
          <a:xfrm>
            <a:off x="8934450" y="168018"/>
            <a:ext cx="3257550" cy="914400"/>
          </a:xfrm>
          <a:prstGeom prst="rect">
            <a:avLst/>
          </a:prstGeom>
          <a:noFill/>
          <a:ln w="9525">
            <a:noFill/>
            <a:miter lim="800000"/>
            <a:headEnd/>
            <a:tailEnd/>
          </a:ln>
        </p:spPr>
      </p:pic>
      <p:pic>
        <p:nvPicPr>
          <p:cNvPr id="6" name="Picture 5">
            <a:extLst>
              <a:ext uri="{FF2B5EF4-FFF2-40B4-BE49-F238E27FC236}">
                <a16:creationId xmlns:a16="http://schemas.microsoft.com/office/drawing/2014/main" id="{86801D20-080F-4FC2-9026-4BABB90E8BEB}"/>
              </a:ext>
            </a:extLst>
          </p:cNvPr>
          <p:cNvPicPr>
            <a:picLocks noChangeAspect="1"/>
          </p:cNvPicPr>
          <p:nvPr/>
        </p:nvPicPr>
        <p:blipFill>
          <a:blip r:embed="rId3"/>
          <a:stretch>
            <a:fillRect/>
          </a:stretch>
        </p:blipFill>
        <p:spPr>
          <a:xfrm>
            <a:off x="2974564" y="3429000"/>
            <a:ext cx="5800725" cy="2447925"/>
          </a:xfrm>
          <a:prstGeom prst="rect">
            <a:avLst/>
          </a:prstGeom>
        </p:spPr>
      </p:pic>
      <p:sp>
        <p:nvSpPr>
          <p:cNvPr id="5" name="Slide Number Placeholder 4"/>
          <p:cNvSpPr>
            <a:spLocks noGrp="1"/>
          </p:cNvSpPr>
          <p:nvPr>
            <p:ph type="sldNum" sz="quarter" idx="12"/>
          </p:nvPr>
        </p:nvSpPr>
        <p:spPr/>
        <p:txBody>
          <a:bodyPr/>
          <a:lstStyle/>
          <a:p>
            <a:fld id="{931778F2-16FE-4488-A505-716B993CC2F1}" type="slidenum">
              <a:rPr lang="en-US" smtClean="0"/>
              <a:t>11</a:t>
            </a:fld>
            <a:endParaRPr lang="en-US"/>
          </a:p>
        </p:txBody>
      </p:sp>
    </p:spTree>
    <p:extLst>
      <p:ext uri="{BB962C8B-B14F-4D97-AF65-F5344CB8AC3E}">
        <p14:creationId xmlns:p14="http://schemas.microsoft.com/office/powerpoint/2010/main" val="1223461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4" name="Rectangle 72">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99B80D6-DF0F-4DD4-B3B2-403BF263D0B2}"/>
              </a:ext>
            </a:extLst>
          </p:cNvPr>
          <p:cNvSpPr>
            <a:spLocks noGrp="1"/>
          </p:cNvSpPr>
          <p:nvPr>
            <p:ph idx="1"/>
          </p:nvPr>
        </p:nvSpPr>
        <p:spPr>
          <a:xfrm>
            <a:off x="1008183" y="1310640"/>
            <a:ext cx="10525056" cy="1077222"/>
          </a:xfrm>
        </p:spPr>
        <p:txBody>
          <a:bodyPr anchor="ctr">
            <a:normAutofit fontScale="55000" lnSpcReduction="20000"/>
          </a:bodyPr>
          <a:lstStyle/>
          <a:p>
            <a:pPr>
              <a:lnSpc>
                <a:spcPct val="170000"/>
              </a:lnSpc>
            </a:pPr>
            <a:r>
              <a:rPr lang="en-US" sz="2600" dirty="0">
                <a:latin typeface="Times New Roman" panose="02020603050405020304" pitchFamily="18" charset="0"/>
                <a:cs typeface="Times New Roman" panose="02020603050405020304" pitchFamily="18" charset="0"/>
              </a:rPr>
              <a:t>Hewlett Packard did a small survey and found that rise of connected devices over the years and the results they got are really amazing. These Connected Devices fills up the gap between physical and digital world so as to improve the quality and the productivity of life, society, industries, and business.</a:t>
            </a:r>
          </a:p>
          <a:p>
            <a:pPr marL="0" indent="0" algn="ctr">
              <a:buNone/>
            </a:pPr>
            <a:endParaRPr lang="en-US" sz="1600" dirty="0">
              <a:latin typeface="Times New Roman" panose="02020603050405020304" pitchFamily="18" charset="0"/>
              <a:cs typeface="Times New Roman" panose="02020603050405020304" pitchFamily="18" charset="0"/>
            </a:endParaRPr>
          </a:p>
        </p:txBody>
      </p:sp>
      <p:pic>
        <p:nvPicPr>
          <p:cNvPr id="2052" name="Picture 4">
            <a:extLst>
              <a:ext uri="{FF2B5EF4-FFF2-40B4-BE49-F238E27FC236}">
                <a16:creationId xmlns:a16="http://schemas.microsoft.com/office/drawing/2014/main" id="{49983D45-2FB3-404B-8CC0-358C2E73FCD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18711" y="2941320"/>
            <a:ext cx="9748481" cy="336322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045ADE85-B8A9-4DC9-B563-5B84E0573039}"/>
              </a:ext>
            </a:extLst>
          </p:cNvPr>
          <p:cNvPicPr>
            <a:picLocks noChangeAspect="1" noChangeArrowheads="1"/>
          </p:cNvPicPr>
          <p:nvPr/>
        </p:nvPicPr>
        <p:blipFill>
          <a:blip r:embed="rId3" cstate="print"/>
          <a:srcRect/>
          <a:stretch>
            <a:fillRect/>
          </a:stretch>
        </p:blipFill>
        <p:spPr bwMode="auto">
          <a:xfrm>
            <a:off x="8934450" y="168018"/>
            <a:ext cx="3257550" cy="9144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931778F2-16FE-4488-A505-716B993CC2F1}" type="slidenum">
              <a:rPr lang="en-US" smtClean="0"/>
              <a:t>12</a:t>
            </a:fld>
            <a:endParaRPr lang="en-US"/>
          </a:p>
        </p:txBody>
      </p:sp>
    </p:spTree>
    <p:extLst>
      <p:ext uri="{BB962C8B-B14F-4D97-AF65-F5344CB8AC3E}">
        <p14:creationId xmlns:p14="http://schemas.microsoft.com/office/powerpoint/2010/main" val="1818230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B1DFCE-0D57-4554-AF1C-22A3F39E170A}"/>
              </a:ext>
            </a:extLst>
          </p:cNvPr>
          <p:cNvSpPr>
            <a:spLocks noGrp="1"/>
          </p:cNvSpPr>
          <p:nvPr>
            <p:ph idx="1"/>
          </p:nvPr>
        </p:nvSpPr>
        <p:spPr>
          <a:xfrm>
            <a:off x="838199" y="309716"/>
            <a:ext cx="10872019" cy="6297561"/>
          </a:xfrm>
        </p:spPr>
        <p:txBody>
          <a:bodyPr/>
          <a:lstStyle/>
          <a:p>
            <a:r>
              <a:rPr lang="en-US" sz="2400" b="0" i="0" dirty="0">
                <a:solidFill>
                  <a:srgbClr val="292929"/>
                </a:solidFill>
                <a:effectLst/>
                <a:latin typeface="Times New Roman" panose="02020603050405020304" pitchFamily="18" charset="0"/>
                <a:cs typeface="Times New Roman" panose="02020603050405020304" pitchFamily="18" charset="0"/>
              </a:rPr>
              <a:t>There are different Areas Where IoT is growing its roots.</a:t>
            </a:r>
          </a:p>
          <a:p>
            <a:pPr>
              <a:buFont typeface="Wingdings" panose="05000000000000000000" pitchFamily="2" charset="2"/>
              <a:buChar char="Ø"/>
            </a:pPr>
            <a:r>
              <a:rPr lang="en-US" b="1" i="1" dirty="0">
                <a:solidFill>
                  <a:srgbClr val="292929"/>
                </a:solidFill>
                <a:effectLst/>
                <a:latin typeface="charter"/>
              </a:rPr>
              <a:t>Smart Homes</a:t>
            </a:r>
            <a:r>
              <a:rPr lang="en-US" dirty="0">
                <a:solidFill>
                  <a:srgbClr val="292929"/>
                </a:solidFill>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b="1" i="1" dirty="0">
                <a:solidFill>
                  <a:srgbClr val="292929"/>
                </a:solidFill>
                <a:effectLst/>
                <a:latin typeface="charter"/>
              </a:rPr>
              <a:t>Wearable’s</a:t>
            </a:r>
            <a:r>
              <a:rPr lang="en-US" b="1" i="1" dirty="0">
                <a:solidFill>
                  <a:srgbClr val="292929"/>
                </a:solidFill>
                <a:effectLst/>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b="1" i="1" dirty="0">
                <a:solidFill>
                  <a:srgbClr val="292929"/>
                </a:solidFill>
                <a:effectLst/>
                <a:latin typeface="charter"/>
              </a:rPr>
              <a:t>Smart Cars</a:t>
            </a:r>
            <a:r>
              <a:rPr lang="en-US" b="1" i="1" dirty="0">
                <a:solidFill>
                  <a:srgbClr val="292929"/>
                </a:solidFill>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b="1" i="1" dirty="0">
                <a:solidFill>
                  <a:srgbClr val="292929"/>
                </a:solidFill>
                <a:effectLst/>
                <a:latin typeface="charter"/>
              </a:rPr>
              <a:t>Industries</a:t>
            </a:r>
            <a:r>
              <a:rPr lang="en-US" b="1" i="1" dirty="0">
                <a:solidFill>
                  <a:srgbClr val="292929"/>
                </a:solidFill>
                <a:effectLst/>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b="1" i="1" dirty="0">
                <a:solidFill>
                  <a:srgbClr val="292929"/>
                </a:solidFill>
                <a:effectLst/>
                <a:latin typeface="charter"/>
              </a:rPr>
              <a:t>Smart Cities</a:t>
            </a:r>
            <a:r>
              <a:rPr lang="en-US" b="1" i="1" dirty="0">
                <a:solidFill>
                  <a:srgbClr val="292929"/>
                </a:solidFill>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b="1" i="1" dirty="0">
                <a:solidFill>
                  <a:srgbClr val="292929"/>
                </a:solidFill>
                <a:effectLst/>
                <a:latin typeface="charter"/>
              </a:rPr>
              <a:t>IoT in Agriculture</a:t>
            </a:r>
            <a:r>
              <a:rPr lang="en-US" b="1" i="1" dirty="0">
                <a:solidFill>
                  <a:srgbClr val="292929"/>
                </a:solidFill>
                <a:effectLst/>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b="1" i="1" dirty="0">
                <a:solidFill>
                  <a:srgbClr val="292929"/>
                </a:solidFill>
                <a:effectLst/>
                <a:latin typeface="charter"/>
              </a:rPr>
              <a:t>Healthcare</a:t>
            </a:r>
            <a:r>
              <a:rPr lang="en-US" b="1" i="1" dirty="0">
                <a:solidFill>
                  <a:srgbClr val="292929"/>
                </a:solidFill>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b="1" i="1" dirty="0">
                <a:solidFill>
                  <a:srgbClr val="292929"/>
                </a:solidFill>
                <a:effectLst/>
                <a:latin typeface="charter"/>
              </a:rPr>
              <a:t>Power Engagement</a:t>
            </a:r>
            <a:r>
              <a:rPr lang="en-US" b="1" i="1" dirty="0">
                <a:solidFill>
                  <a:srgbClr val="292929"/>
                </a:solidFill>
                <a:effectLst/>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p:txBody>
      </p:sp>
      <p:pic>
        <p:nvPicPr>
          <p:cNvPr id="3074" name="Picture 2" descr="Main Internet of Things (IoT) application areas. | Download Scientific  Diagram">
            <a:extLst>
              <a:ext uri="{FF2B5EF4-FFF2-40B4-BE49-F238E27FC236}">
                <a16:creationId xmlns:a16="http://schemas.microsoft.com/office/drawing/2014/main" id="{42B71015-6643-4D75-ABBD-F0A152D4A5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6747" y="1283110"/>
            <a:ext cx="6872750" cy="49997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7993632D-412C-4B6D-A234-61110E6ABA85}"/>
              </a:ext>
            </a:extLst>
          </p:cNvPr>
          <p:cNvPicPr>
            <a:picLocks noChangeAspect="1" noChangeArrowheads="1"/>
          </p:cNvPicPr>
          <p:nvPr/>
        </p:nvPicPr>
        <p:blipFill>
          <a:blip r:embed="rId3" cstate="print"/>
          <a:srcRect/>
          <a:stretch>
            <a:fillRect/>
          </a:stretch>
        </p:blipFill>
        <p:spPr bwMode="auto">
          <a:xfrm>
            <a:off x="8934450" y="168018"/>
            <a:ext cx="3257550" cy="9144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931778F2-16FE-4488-A505-716B993CC2F1}" type="slidenum">
              <a:rPr lang="en-US" smtClean="0"/>
              <a:t>13</a:t>
            </a:fld>
            <a:endParaRPr lang="en-US"/>
          </a:p>
        </p:txBody>
      </p:sp>
    </p:spTree>
    <p:extLst>
      <p:ext uri="{BB962C8B-B14F-4D97-AF65-F5344CB8AC3E}">
        <p14:creationId xmlns:p14="http://schemas.microsoft.com/office/powerpoint/2010/main" val="42554301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982710"/>
            <a:ext cx="8229600" cy="4143454"/>
          </a:xfrm>
        </p:spPr>
        <p:txBody>
          <a:bodyPr>
            <a:normAutofit/>
          </a:bodyPr>
          <a:lstStyle/>
          <a:p>
            <a:endParaRPr lang="en-US" sz="2400" dirty="0"/>
          </a:p>
          <a:p>
            <a:endParaRPr lang="en-US" sz="2400" dirty="0"/>
          </a:p>
        </p:txBody>
      </p:sp>
      <p:sp>
        <p:nvSpPr>
          <p:cNvPr id="10" name="TextBox 9"/>
          <p:cNvSpPr txBox="1"/>
          <p:nvPr/>
        </p:nvSpPr>
        <p:spPr>
          <a:xfrm>
            <a:off x="8223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sz="1100" dirty="0">
                <a:solidFill>
                  <a:prstClr val="white"/>
                </a:solidFill>
                <a:latin typeface="Arial" panose="020B0604020202020204" pitchFamily="34" charset="0"/>
                <a:cs typeface="Arial" panose="020B0604020202020204" pitchFamily="34" charset="0"/>
              </a:rPr>
              <a:t> Education – Partnership – Solutions  </a:t>
            </a:r>
          </a:p>
        </p:txBody>
      </p:sp>
      <p:sp>
        <p:nvSpPr>
          <p:cNvPr id="11" name="TextBox 3"/>
          <p:cNvSpPr txBox="1"/>
          <p:nvPr/>
        </p:nvSpPr>
        <p:spPr>
          <a:xfrm>
            <a:off x="7119042" y="245461"/>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defRPr/>
            </a:pPr>
            <a:r>
              <a:rPr lang="en-US" dirty="0">
                <a:solidFill>
                  <a:prstClr val="white"/>
                </a:solidFill>
                <a:latin typeface="Arial" panose="020B0604020202020204" pitchFamily="34" charset="0"/>
                <a:cs typeface="Arial" panose="020B0604020202020204" pitchFamily="34" charset="0"/>
              </a:rPr>
              <a:t>Information Security</a:t>
            </a:r>
          </a:p>
          <a:p>
            <a:pPr algn="r">
              <a:defRPr/>
            </a:pPr>
            <a:r>
              <a:rPr lang="en-US" sz="1100" dirty="0">
                <a:solidFill>
                  <a:prstClr val="white"/>
                </a:solidFill>
                <a:latin typeface="Arial" panose="020B0604020202020204" pitchFamily="34" charset="0"/>
                <a:cs typeface="Arial" panose="020B0604020202020204" pitchFamily="34" charset="0"/>
              </a:rPr>
              <a:t>Office of Budget and Finance</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5965" y="432901"/>
            <a:ext cx="9155482" cy="6460958"/>
          </a:xfrm>
          <a:prstGeom prst="rect">
            <a:avLst/>
          </a:prstGeom>
        </p:spPr>
      </p:pic>
      <p:pic>
        <p:nvPicPr>
          <p:cNvPr id="6" name="Picture 2">
            <a:extLst>
              <a:ext uri="{FF2B5EF4-FFF2-40B4-BE49-F238E27FC236}">
                <a16:creationId xmlns:a16="http://schemas.microsoft.com/office/drawing/2014/main" id="{32258FD5-DDA4-418E-A069-418D5C551E0E}"/>
              </a:ext>
            </a:extLst>
          </p:cNvPr>
          <p:cNvPicPr>
            <a:picLocks noChangeAspect="1" noChangeArrowheads="1"/>
          </p:cNvPicPr>
          <p:nvPr/>
        </p:nvPicPr>
        <p:blipFill>
          <a:blip r:embed="rId4" cstate="print"/>
          <a:srcRect/>
          <a:stretch>
            <a:fillRect/>
          </a:stretch>
        </p:blipFill>
        <p:spPr bwMode="auto">
          <a:xfrm>
            <a:off x="7423897" y="48601"/>
            <a:ext cx="3257550" cy="735469"/>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931778F2-16FE-4488-A505-716B993CC2F1}" type="slidenum">
              <a:rPr lang="en-US" smtClean="0"/>
              <a:t>14</a:t>
            </a:fld>
            <a:endParaRPr lang="en-US"/>
          </a:p>
        </p:txBody>
      </p:sp>
    </p:spTree>
    <p:extLst>
      <p:ext uri="{BB962C8B-B14F-4D97-AF65-F5344CB8AC3E}">
        <p14:creationId xmlns:p14="http://schemas.microsoft.com/office/powerpoint/2010/main" val="3256776569"/>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9232" y="1"/>
            <a:ext cx="9452909" cy="1573462"/>
          </a:xfrm>
        </p:spPr>
        <p:txBody>
          <a:bodyPr/>
          <a:lstStyle/>
          <a:p>
            <a:r>
              <a:rPr lang="en-IN" b="1" dirty="0">
                <a:solidFill>
                  <a:schemeClr val="accent4">
                    <a:lumMod val="50000"/>
                  </a:schemeClr>
                </a:solidFill>
                <a:latin typeface="Times New Roman" panose="02020603050405020304" pitchFamily="18" charset="0"/>
                <a:cs typeface="Times New Roman" panose="02020603050405020304" pitchFamily="18" charset="0"/>
              </a:rPr>
              <a:t>Characteristics of iot</a:t>
            </a:r>
          </a:p>
        </p:txBody>
      </p:sp>
      <p:sp>
        <p:nvSpPr>
          <p:cNvPr id="8" name="Content Placeholder 7"/>
          <p:cNvSpPr>
            <a:spLocks noGrp="1"/>
          </p:cNvSpPr>
          <p:nvPr>
            <p:ph sz="quarter" idx="13"/>
          </p:nvPr>
        </p:nvSpPr>
        <p:spPr>
          <a:xfrm>
            <a:off x="913774" y="1573462"/>
            <a:ext cx="10363826" cy="3424107"/>
          </a:xfrm>
        </p:spPr>
        <p:txBody>
          <a:bodyPr>
            <a:noAutofit/>
          </a:bodyPr>
          <a:lstStyle/>
          <a:p>
            <a:pPr algn="just">
              <a:buAutoNum type="arabicPeriod"/>
            </a:pPr>
            <a:r>
              <a:rPr lang="en-IN" sz="1600" b="1" dirty="0">
                <a:solidFill>
                  <a:schemeClr val="accent4">
                    <a:lumMod val="50000"/>
                  </a:schemeClr>
                </a:solidFill>
                <a:latin typeface="Times New Roman" panose="02020603050405020304" pitchFamily="18" charset="0"/>
                <a:cs typeface="Times New Roman" panose="02020603050405020304" pitchFamily="18" charset="0"/>
              </a:rPr>
              <a:t>Connectivity</a:t>
            </a:r>
            <a:r>
              <a:rPr lang="en-IN" sz="1600" dirty="0">
                <a:latin typeface="Times New Roman" panose="02020603050405020304" pitchFamily="18" charset="0"/>
                <a:cs typeface="Times New Roman" panose="02020603050405020304" pitchFamily="18" charset="0"/>
              </a:rPr>
              <a:t>  --  Things in iot should be connected to the infrastructure and connectivity is an important character/requirement for an iot infra. Anyone, anywhere, anytime – connectivity should be guaranteed in the iot infra. Without connection, nothing makes sense! (I say that, things are connected and they need connectivity) </a:t>
            </a:r>
          </a:p>
          <a:p>
            <a:pPr algn="just">
              <a:buAutoNum type="arabicPeriod"/>
            </a:pPr>
            <a:r>
              <a:rPr lang="en-IN" sz="1600" b="1" dirty="0">
                <a:solidFill>
                  <a:schemeClr val="accent4">
                    <a:lumMod val="50000"/>
                  </a:schemeClr>
                </a:solidFill>
                <a:latin typeface="Times New Roman" panose="02020603050405020304" pitchFamily="18" charset="0"/>
                <a:cs typeface="Times New Roman" panose="02020603050405020304" pitchFamily="18" charset="0"/>
              </a:rPr>
              <a:t>Intelligence and identity -- </a:t>
            </a:r>
            <a:r>
              <a:rPr lang="en-IN" sz="1600" dirty="0">
                <a:latin typeface="Times New Roman" panose="02020603050405020304" pitchFamily="18" charset="0"/>
                <a:cs typeface="Times New Roman" panose="02020603050405020304" pitchFamily="18" charset="0"/>
              </a:rPr>
              <a:t>The extraction of knowledge (i.e. what is to be inferenced) from the generated data is very important. Sensors generate data, the data is to be interpreted properly!  Each iot device has an unique identity (remember </a:t>
            </a:r>
            <a:r>
              <a:rPr lang="en-IN" sz="1600" dirty="0" err="1">
                <a:latin typeface="Times New Roman" panose="02020603050405020304" pitchFamily="18" charset="0"/>
                <a:cs typeface="Times New Roman" panose="02020603050405020304" pitchFamily="18" charset="0"/>
              </a:rPr>
              <a:t>ip</a:t>
            </a:r>
            <a:r>
              <a:rPr lang="en-IN" sz="1600" dirty="0">
                <a:latin typeface="Times New Roman" panose="02020603050405020304" pitchFamily="18" charset="0"/>
                <a:cs typeface="Times New Roman" panose="02020603050405020304" pitchFamily="18" charset="0"/>
              </a:rPr>
              <a:t> address). This identity is helpful in tracking the equipment and at times to query the status. </a:t>
            </a:r>
          </a:p>
          <a:p>
            <a:pPr algn="just">
              <a:buFont typeface="Arial" panose="020B0604020202020204" pitchFamily="34" charset="0"/>
              <a:buAutoNum type="arabicPeriod"/>
            </a:pPr>
            <a:r>
              <a:rPr lang="en-IN" sz="1600" b="1" dirty="0">
                <a:solidFill>
                  <a:schemeClr val="accent4">
                    <a:lumMod val="50000"/>
                  </a:schemeClr>
                </a:solidFill>
                <a:latin typeface="Times New Roman" panose="02020603050405020304" pitchFamily="18" charset="0"/>
                <a:cs typeface="Times New Roman" panose="02020603050405020304" pitchFamily="18" charset="0"/>
              </a:rPr>
              <a:t>Scalability – </a:t>
            </a:r>
            <a:r>
              <a:rPr lang="en-IN" sz="1600" dirty="0">
                <a:latin typeface="Times New Roman" panose="02020603050405020304" pitchFamily="18" charset="0"/>
                <a:cs typeface="Times New Roman" panose="02020603050405020304" pitchFamily="18" charset="0"/>
              </a:rPr>
              <a:t>the number of things (devices) getting connected to iot infra is getting increased day by day. Hence, an iot setup shall be capable to handle the massive expansion. Also, the data generated shall be massive and it should be handled appropriately. </a:t>
            </a:r>
          </a:p>
          <a:p>
            <a:pPr algn="just">
              <a:buFont typeface="Arial" panose="020B0604020202020204" pitchFamily="34" charset="0"/>
              <a:buAutoNum type="arabicPeriod"/>
            </a:pPr>
            <a:r>
              <a:rPr lang="en-IN" sz="1600" b="1" dirty="0">
                <a:solidFill>
                  <a:schemeClr val="accent4">
                    <a:lumMod val="50000"/>
                  </a:schemeClr>
                </a:solidFill>
                <a:latin typeface="Times New Roman" panose="02020603050405020304" pitchFamily="18" charset="0"/>
                <a:cs typeface="Times New Roman" panose="02020603050405020304" pitchFamily="18" charset="0"/>
              </a:rPr>
              <a:t>Dynamic and self adapting (complexity) – </a:t>
            </a:r>
            <a:r>
              <a:rPr lang="en-IN" sz="1600" dirty="0">
                <a:latin typeface="Times New Roman" panose="02020603050405020304" pitchFamily="18" charset="0"/>
                <a:cs typeface="Times New Roman" panose="02020603050405020304" pitchFamily="18" charset="0"/>
              </a:rPr>
              <a:t>the iot devices should dynamically adapt itself to the changing contexts. Assume a camera meant for surveillance. It may have to work in different conditions as different light situations (morning, afternoon, night)  </a:t>
            </a:r>
          </a:p>
          <a:p>
            <a:pPr algn="just">
              <a:buFont typeface="Arial" panose="020B0604020202020204" pitchFamily="34" charset="0"/>
              <a:buAutoNum type="arabicPeriod"/>
            </a:pPr>
            <a:r>
              <a:rPr lang="en-IN" sz="1600" b="1" dirty="0">
                <a:solidFill>
                  <a:schemeClr val="accent4">
                    <a:lumMod val="50000"/>
                  </a:schemeClr>
                </a:solidFill>
                <a:latin typeface="Times New Roman" panose="02020603050405020304" pitchFamily="18" charset="0"/>
                <a:cs typeface="Times New Roman" panose="02020603050405020304" pitchFamily="18" charset="0"/>
              </a:rPr>
              <a:t>Architecture – </a:t>
            </a:r>
            <a:r>
              <a:rPr lang="en-IN" sz="1600" dirty="0">
                <a:latin typeface="Times New Roman" panose="02020603050405020304" pitchFamily="18" charset="0"/>
                <a:cs typeface="Times New Roman" panose="02020603050405020304" pitchFamily="18" charset="0"/>
              </a:rPr>
              <a:t>architecture cannot be homogeneous in nature. It should be hybrid, supporting different manufacturer's product to be in the iot network. </a:t>
            </a:r>
          </a:p>
          <a:p>
            <a:pPr algn="just">
              <a:buFont typeface="Arial" panose="020B0604020202020204" pitchFamily="34" charset="0"/>
              <a:buAutoNum type="arabicPeriod"/>
            </a:pPr>
            <a:r>
              <a:rPr lang="en-IN" sz="1600" b="1" dirty="0">
                <a:solidFill>
                  <a:schemeClr val="accent4">
                    <a:lumMod val="50000"/>
                  </a:schemeClr>
                </a:solidFill>
                <a:latin typeface="Times New Roman" panose="02020603050405020304" pitchFamily="18" charset="0"/>
                <a:cs typeface="Times New Roman" panose="02020603050405020304" pitchFamily="18" charset="0"/>
              </a:rPr>
              <a:t>SAFETY </a:t>
            </a:r>
            <a:r>
              <a:rPr lang="en-IN" sz="1600" b="1" dirty="0">
                <a:latin typeface="Times New Roman" panose="02020603050405020304" pitchFamily="18" charset="0"/>
                <a:cs typeface="Times New Roman" panose="02020603050405020304" pitchFamily="18" charset="0"/>
              </a:rPr>
              <a:t> - </a:t>
            </a:r>
            <a:r>
              <a:rPr lang="en-IN" sz="1600" dirty="0">
                <a:latin typeface="Times New Roman" panose="02020603050405020304" pitchFamily="18" charset="0"/>
                <a:cs typeface="Times New Roman" panose="02020603050405020304" pitchFamily="18" charset="0"/>
              </a:rPr>
              <a:t>Having got all the things connected to internet, the personal data (if sensitive) is under threat. Hence, securing the data is a major challenge . Not only data security, the equipment getting involved in IoT network is huge. Hence, persona safety is also to be considered. PRIVACY with PROTECTION! </a:t>
            </a:r>
            <a:r>
              <a:rPr lang="en-IN" sz="1600" dirty="0">
                <a:latin typeface="Times New Roman" panose="02020603050405020304" pitchFamily="18" charset="0"/>
                <a:cs typeface="Times New Roman" panose="02020603050405020304" pitchFamily="18" charset="0"/>
                <a:sym typeface="Wingdings" panose="05000000000000000000" pitchFamily="2" charset="2"/>
              </a:rPr>
              <a:t> </a:t>
            </a:r>
          </a:p>
          <a:p>
            <a:pPr algn="just">
              <a:buFont typeface="Arial" panose="020B0604020202020204" pitchFamily="34" charset="0"/>
              <a:buAutoNum type="arabicPeriod"/>
            </a:pPr>
            <a:endParaRPr lang="en-IN" sz="1200" dirty="0"/>
          </a:p>
          <a:p>
            <a:pPr algn="just">
              <a:buFont typeface="Arial" panose="020B0604020202020204" pitchFamily="34" charset="0"/>
              <a:buAutoNum type="arabicPeriod"/>
            </a:pPr>
            <a:endParaRPr lang="en-IN" sz="1200" dirty="0"/>
          </a:p>
          <a:p>
            <a:pPr algn="just">
              <a:buFont typeface="Arial" panose="020B0604020202020204" pitchFamily="34" charset="0"/>
              <a:buAutoNum type="arabicPeriod"/>
            </a:pPr>
            <a:endParaRPr lang="en-IN" sz="1200" dirty="0"/>
          </a:p>
          <a:p>
            <a:pPr algn="just">
              <a:buFont typeface="Arial" panose="020B0604020202020204" pitchFamily="34" charset="0"/>
              <a:buAutoNum type="arabicPeriod"/>
            </a:pPr>
            <a:endParaRPr lang="en-IN" sz="1200" dirty="0"/>
          </a:p>
          <a:p>
            <a:pPr algn="just">
              <a:buFont typeface="Arial" panose="020B0604020202020204" pitchFamily="34" charset="0"/>
              <a:buAutoNum type="arabicPeriod"/>
            </a:pPr>
            <a:endParaRPr lang="en-IN" sz="1200" dirty="0"/>
          </a:p>
          <a:p>
            <a:pPr algn="just">
              <a:buFont typeface="Arial" panose="020B0604020202020204" pitchFamily="34" charset="0"/>
              <a:buAutoNum type="arabicPeriod"/>
            </a:pPr>
            <a:endParaRPr lang="en-IN" sz="1200" dirty="0"/>
          </a:p>
          <a:p>
            <a:pPr marL="0" indent="0" algn="just">
              <a:buNone/>
            </a:pPr>
            <a:endParaRPr lang="en-IN" sz="1200" dirty="0"/>
          </a:p>
          <a:p>
            <a:pPr marL="0" indent="0" algn="just">
              <a:buNone/>
            </a:pPr>
            <a:endParaRPr lang="en-IN" sz="1200" dirty="0"/>
          </a:p>
          <a:p>
            <a:pPr marL="0" indent="0" algn="just">
              <a:buNone/>
            </a:pPr>
            <a:endParaRPr lang="en-IN" sz="1200" dirty="0"/>
          </a:p>
        </p:txBody>
      </p:sp>
      <p:pic>
        <p:nvPicPr>
          <p:cNvPr id="4" name="Picture 2">
            <a:extLst>
              <a:ext uri="{FF2B5EF4-FFF2-40B4-BE49-F238E27FC236}">
                <a16:creationId xmlns:a16="http://schemas.microsoft.com/office/drawing/2014/main" id="{A084FBC6-CA5B-4BDC-AD08-CE19FB097D68}"/>
              </a:ext>
            </a:extLst>
          </p:cNvPr>
          <p:cNvPicPr>
            <a:picLocks noChangeAspect="1" noChangeArrowheads="1"/>
          </p:cNvPicPr>
          <p:nvPr/>
        </p:nvPicPr>
        <p:blipFill>
          <a:blip r:embed="rId2" cstate="print"/>
          <a:srcRect/>
          <a:stretch>
            <a:fillRect/>
          </a:stretch>
        </p:blipFill>
        <p:spPr bwMode="auto">
          <a:xfrm>
            <a:off x="8934450" y="168018"/>
            <a:ext cx="3257550" cy="9144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6D22F896-40B5-4ADD-8801-0D06FADFA095}" type="slidenum">
              <a:rPr lang="en-US" smtClean="0"/>
              <a:t>15</a:t>
            </a:fld>
            <a:endParaRPr lang="en-US" dirty="0"/>
          </a:p>
        </p:txBody>
      </p:sp>
    </p:spTree>
    <p:extLst>
      <p:ext uri="{BB962C8B-B14F-4D97-AF65-F5344CB8AC3E}">
        <p14:creationId xmlns:p14="http://schemas.microsoft.com/office/powerpoint/2010/main" val="1131762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3F70EA-76D9-4AD4-BD69-018471804067}"/>
              </a:ext>
            </a:extLst>
          </p:cNvPr>
          <p:cNvSpPr>
            <a:spLocks noGrp="1"/>
          </p:cNvSpPr>
          <p:nvPr>
            <p:ph type="title"/>
          </p:nvPr>
        </p:nvSpPr>
        <p:spPr>
          <a:xfrm>
            <a:off x="630936" y="640080"/>
            <a:ext cx="4818888" cy="1481328"/>
          </a:xfrm>
        </p:spPr>
        <p:txBody>
          <a:bodyPr anchor="b">
            <a:normAutofit/>
          </a:bodyPr>
          <a:lstStyle/>
          <a:p>
            <a:r>
              <a:rPr lang="en-US" sz="4600" b="1">
                <a:latin typeface="Times New Roman" panose="02020603050405020304" pitchFamily="18" charset="0"/>
                <a:cs typeface="Times New Roman" panose="02020603050405020304" pitchFamily="18" charset="0"/>
              </a:rPr>
              <a:t>Things in internet of things</a:t>
            </a:r>
          </a:p>
        </p:txBody>
      </p:sp>
      <p:sp>
        <p:nvSpPr>
          <p:cNvPr id="13"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75621F3-CD37-4527-A5B5-39CCE11E7EE6}"/>
              </a:ext>
            </a:extLst>
          </p:cNvPr>
          <p:cNvSpPr>
            <a:spLocks noGrp="1"/>
          </p:cNvSpPr>
          <p:nvPr>
            <p:ph sz="quarter" idx="13"/>
          </p:nvPr>
        </p:nvSpPr>
        <p:spPr>
          <a:xfrm>
            <a:off x="630936" y="2660904"/>
            <a:ext cx="4818888" cy="3547872"/>
          </a:xfrm>
        </p:spPr>
        <p:txBody>
          <a:bodyPr anchor="t">
            <a:normAutofit/>
          </a:bodyPr>
          <a:lstStyle/>
          <a:p>
            <a:r>
              <a:rPr lang="en-US" sz="1500" dirty="0">
                <a:latin typeface="Times New Roman" panose="02020603050405020304" pitchFamily="18" charset="0"/>
                <a:cs typeface="Times New Roman" panose="02020603050405020304" pitchFamily="18" charset="0"/>
              </a:rPr>
              <a:t>Things refer to variety of devices. Not really just one device become things. </a:t>
            </a:r>
          </a:p>
          <a:p>
            <a:r>
              <a:rPr lang="en-US" sz="1500" dirty="0">
                <a:latin typeface="Times New Roman" panose="02020603050405020304" pitchFamily="18" charset="0"/>
                <a:cs typeface="Times New Roman" panose="02020603050405020304" pitchFamily="18" charset="0"/>
              </a:rPr>
              <a:t>At times, you and I are things! (Think, How) </a:t>
            </a:r>
          </a:p>
          <a:p>
            <a:r>
              <a:rPr lang="en-US" sz="1500" dirty="0">
                <a:latin typeface="Times New Roman" panose="02020603050405020304" pitchFamily="18" charset="0"/>
                <a:cs typeface="Times New Roman" panose="02020603050405020304" pitchFamily="18" charset="0"/>
              </a:rPr>
              <a:t>Anything to qualify as a “THING” require identity. </a:t>
            </a:r>
          </a:p>
          <a:p>
            <a:pPr marL="0" indent="0">
              <a:buNone/>
            </a:pPr>
            <a:r>
              <a:rPr lang="en-US" sz="1500" dirty="0">
                <a:latin typeface="Times New Roman" panose="02020603050405020304" pitchFamily="18" charset="0"/>
                <a:cs typeface="Times New Roman" panose="02020603050405020304" pitchFamily="18" charset="0"/>
              </a:rPr>
              <a:t>    (I told you this) </a:t>
            </a:r>
          </a:p>
          <a:p>
            <a:r>
              <a:rPr lang="en-US" sz="1500" dirty="0">
                <a:latin typeface="Times New Roman" panose="02020603050405020304" pitchFamily="18" charset="0"/>
                <a:cs typeface="Times New Roman" panose="02020603050405020304" pitchFamily="18" charset="0"/>
              </a:rPr>
              <a:t>The “thing” can monitor/measure etc. means, a temperature sensor could be a thing! </a:t>
            </a:r>
          </a:p>
          <a:p>
            <a:r>
              <a:rPr lang="en-US" sz="1500" dirty="0">
                <a:latin typeface="Times New Roman" panose="02020603050405020304" pitchFamily="18" charset="0"/>
                <a:cs typeface="Times New Roman" panose="02020603050405020304" pitchFamily="18" charset="0"/>
              </a:rPr>
              <a:t>Things are capable of exchanging data (could be sharing) with other connected devices in the infra. </a:t>
            </a:r>
          </a:p>
          <a:p>
            <a:r>
              <a:rPr lang="en-US" sz="1500" dirty="0">
                <a:latin typeface="Times New Roman" panose="02020603050405020304" pitchFamily="18" charset="0"/>
                <a:cs typeface="Times New Roman" panose="02020603050405020304" pitchFamily="18" charset="0"/>
              </a:rPr>
              <a:t>The data could be stored in a centralized server (cloud computing), processed there and a control action could be initiated. The devices involved In getting this accomplished are things!!!!</a:t>
            </a:r>
          </a:p>
          <a:p>
            <a:endParaRPr lang="en-US" sz="1500" dirty="0"/>
          </a:p>
        </p:txBody>
      </p:sp>
      <p:pic>
        <p:nvPicPr>
          <p:cNvPr id="6" name="Picture 2" descr="https://abhijitjana.files.wordpress.com/2015/08/internet-of-things.jpg?w=705&amp;h=435&amp;crop=1">
            <a:extLst>
              <a:ext uri="{FF2B5EF4-FFF2-40B4-BE49-F238E27FC236}">
                <a16:creationId xmlns:a16="http://schemas.microsoft.com/office/drawing/2014/main" id="{F96D96E6-2387-4B9E-9132-5C71C2E58CF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1743544"/>
            <a:ext cx="5458968" cy="337091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154E507D-08FA-4706-B524-CCBC95C0D88D}"/>
              </a:ext>
            </a:extLst>
          </p:cNvPr>
          <p:cNvPicPr>
            <a:picLocks noChangeAspect="1" noChangeArrowheads="1"/>
          </p:cNvPicPr>
          <p:nvPr/>
        </p:nvPicPr>
        <p:blipFill>
          <a:blip r:embed="rId3" cstate="print"/>
          <a:srcRect/>
          <a:stretch>
            <a:fillRect/>
          </a:stretch>
        </p:blipFill>
        <p:spPr bwMode="auto">
          <a:xfrm>
            <a:off x="8828532" y="44450"/>
            <a:ext cx="3257550" cy="9144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6D22F896-40B5-4ADD-8801-0D06FADFA095}" type="slidenum">
              <a:rPr lang="en-US" smtClean="0"/>
              <a:t>16</a:t>
            </a:fld>
            <a:endParaRPr lang="en-US" dirty="0"/>
          </a:p>
        </p:txBody>
      </p:sp>
    </p:spTree>
    <p:extLst>
      <p:ext uri="{BB962C8B-B14F-4D97-AF65-F5344CB8AC3E}">
        <p14:creationId xmlns:p14="http://schemas.microsoft.com/office/powerpoint/2010/main" val="4119124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7ED004C-A52E-4DB4-B6D4-7C531B8A8ED2}"/>
              </a:ext>
            </a:extLst>
          </p:cNvPr>
          <p:cNvSpPr>
            <a:spLocks noGrp="1"/>
          </p:cNvSpPr>
          <p:nvPr>
            <p:ph sz="quarter" idx="13"/>
          </p:nvPr>
        </p:nvSpPr>
        <p:spPr>
          <a:xfrm>
            <a:off x="643468" y="1097280"/>
            <a:ext cx="4970877" cy="5079683"/>
          </a:xfrm>
        </p:spPr>
        <p:txBody>
          <a:bodyPr>
            <a:normAutofit/>
          </a:bodyPr>
          <a:lstStyle/>
          <a:p>
            <a:r>
              <a:rPr lang="en-IN" sz="1400" dirty="0">
                <a:latin typeface="Times New Roman" panose="02020603050405020304" pitchFamily="18" charset="0"/>
                <a:cs typeface="Times New Roman" panose="02020603050405020304" pitchFamily="18" charset="0"/>
              </a:rPr>
              <a:t>Some of the famous things which you are aware of: </a:t>
            </a:r>
          </a:p>
          <a:p>
            <a:pPr lvl="1"/>
            <a:r>
              <a:rPr lang="en-IN" sz="1400" dirty="0">
                <a:latin typeface="Times New Roman" panose="02020603050405020304" pitchFamily="18" charset="0"/>
                <a:cs typeface="Times New Roman" panose="02020603050405020304" pitchFamily="18" charset="0"/>
              </a:rPr>
              <a:t>Temperature sensors </a:t>
            </a:r>
          </a:p>
          <a:p>
            <a:pPr lvl="1"/>
            <a:r>
              <a:rPr lang="en-IN" sz="1400" dirty="0">
                <a:latin typeface="Times New Roman" panose="02020603050405020304" pitchFamily="18" charset="0"/>
                <a:cs typeface="Times New Roman" panose="02020603050405020304" pitchFamily="18" charset="0"/>
              </a:rPr>
              <a:t>Pressure sensors </a:t>
            </a:r>
          </a:p>
          <a:p>
            <a:pPr lvl="1"/>
            <a:r>
              <a:rPr lang="en-IN" sz="1400" dirty="0">
                <a:latin typeface="Times New Roman" panose="02020603050405020304" pitchFamily="18" charset="0"/>
                <a:cs typeface="Times New Roman" panose="02020603050405020304" pitchFamily="18" charset="0"/>
              </a:rPr>
              <a:t>Humidity sensors etc. </a:t>
            </a:r>
          </a:p>
          <a:p>
            <a:r>
              <a:rPr lang="en-IN" sz="1400" dirty="0">
                <a:latin typeface="Times New Roman" panose="02020603050405020304" pitchFamily="18" charset="0"/>
                <a:cs typeface="Times New Roman" panose="02020603050405020304" pitchFamily="18" charset="0"/>
              </a:rPr>
              <a:t>The data from above sensors are collected (real time) and sent to the cloud. (sometimes, it could be a local server) </a:t>
            </a:r>
          </a:p>
          <a:p>
            <a:r>
              <a:rPr lang="en-IN" sz="1400" dirty="0">
                <a:latin typeface="Times New Roman" panose="02020603050405020304" pitchFamily="18" charset="0"/>
                <a:cs typeface="Times New Roman" panose="02020603050405020304" pitchFamily="18" charset="0"/>
              </a:rPr>
              <a:t>Based on the data analysis, the control action would be taken. </a:t>
            </a:r>
          </a:p>
          <a:p>
            <a:pPr lvl="1"/>
            <a:r>
              <a:rPr lang="en-IN" sz="1400" dirty="0">
                <a:latin typeface="Times New Roman" panose="02020603050405020304" pitchFamily="18" charset="0"/>
                <a:cs typeface="Times New Roman" panose="02020603050405020304" pitchFamily="18" charset="0"/>
              </a:rPr>
              <a:t>Example: switching off the water heater remotely, when the water is heated as per requirement.  </a:t>
            </a:r>
          </a:p>
          <a:p>
            <a:r>
              <a:rPr lang="en-IN" sz="1400" dirty="0">
                <a:latin typeface="Times New Roman" panose="02020603050405020304" pitchFamily="18" charset="0"/>
                <a:cs typeface="Times New Roman" panose="02020603050405020304" pitchFamily="18" charset="0"/>
              </a:rPr>
              <a:t>Not just sensors, the following also can be called as things (see RHS). </a:t>
            </a:r>
          </a:p>
          <a:p>
            <a:pPr lvl="1"/>
            <a:r>
              <a:rPr lang="en-IN" sz="1400" dirty="0">
                <a:latin typeface="Times New Roman" panose="02020603050405020304" pitchFamily="18" charset="0"/>
                <a:cs typeface="Times New Roman" panose="02020603050405020304" pitchFamily="18" charset="0"/>
              </a:rPr>
              <a:t>Industrial motors </a:t>
            </a:r>
          </a:p>
          <a:p>
            <a:pPr lvl="1"/>
            <a:r>
              <a:rPr lang="en-IN" sz="1400" dirty="0">
                <a:latin typeface="Times New Roman" panose="02020603050405020304" pitchFamily="18" charset="0"/>
                <a:cs typeface="Times New Roman" panose="02020603050405020304" pitchFamily="18" charset="0"/>
              </a:rPr>
              <a:t>Wearables (your watch, band) </a:t>
            </a:r>
          </a:p>
          <a:p>
            <a:pPr lvl="1"/>
            <a:r>
              <a:rPr lang="en-IN" sz="1400" dirty="0">
                <a:latin typeface="Times New Roman" panose="02020603050405020304" pitchFamily="18" charset="0"/>
                <a:cs typeface="Times New Roman" panose="02020603050405020304" pitchFamily="18" charset="0"/>
              </a:rPr>
              <a:t>Vehicles </a:t>
            </a:r>
          </a:p>
          <a:p>
            <a:pPr lvl="1"/>
            <a:r>
              <a:rPr lang="en-IN" sz="1400" dirty="0">
                <a:latin typeface="Times New Roman" panose="02020603050405020304" pitchFamily="18" charset="0"/>
                <a:cs typeface="Times New Roman" panose="02020603050405020304" pitchFamily="18" charset="0"/>
              </a:rPr>
              <a:t>Shoes</a:t>
            </a:r>
            <a:endParaRPr lang="en-US" sz="1400" dirty="0">
              <a:latin typeface="Times New Roman" panose="02020603050405020304" pitchFamily="18" charset="0"/>
              <a:cs typeface="Times New Roman" panose="02020603050405020304" pitchFamily="18" charset="0"/>
            </a:endParaRPr>
          </a:p>
        </p:txBody>
      </p:sp>
      <p:sp>
        <p:nvSpPr>
          <p:cNvPr id="20"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https://abhijitjana.files.wordpress.com/2015/08/internet-of-things.jpg?w=705&amp;h=435&amp;crop=1">
            <a:extLst>
              <a:ext uri="{FF2B5EF4-FFF2-40B4-BE49-F238E27FC236}">
                <a16:creationId xmlns:a16="http://schemas.microsoft.com/office/drawing/2014/main" id="{77503A1F-0B07-4F96-AEFD-54364A08F00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57813" y="1795490"/>
            <a:ext cx="5290720" cy="3267019"/>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15CBE6EC-46EF-45D9-8E16-DCDC5917CA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18" name="Isosceles Triangle 17">
              <a:extLst>
                <a:ext uri="{FF2B5EF4-FFF2-40B4-BE49-F238E27FC236}">
                  <a16:creationId xmlns:a16="http://schemas.microsoft.com/office/drawing/2014/main" id="{DEEDCD65-9740-4F34-BDF1-9C068E053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4B3DA7FD-5CC0-46D1-9DFB-5BAF6BE2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
            <a:extLst>
              <a:ext uri="{FF2B5EF4-FFF2-40B4-BE49-F238E27FC236}">
                <a16:creationId xmlns:a16="http://schemas.microsoft.com/office/drawing/2014/main" id="{2D856E88-45F0-45DE-9282-927AAC60434A}"/>
              </a:ext>
            </a:extLst>
          </p:cNvPr>
          <p:cNvPicPr>
            <a:picLocks noChangeAspect="1" noChangeArrowheads="1"/>
          </p:cNvPicPr>
          <p:nvPr/>
        </p:nvPicPr>
        <p:blipFill>
          <a:blip r:embed="rId3" cstate="print"/>
          <a:srcRect/>
          <a:stretch>
            <a:fillRect/>
          </a:stretch>
        </p:blipFill>
        <p:spPr bwMode="auto">
          <a:xfrm>
            <a:off x="8903173" y="32785"/>
            <a:ext cx="3257550" cy="9144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6D22F896-40B5-4ADD-8801-0D06FADFA095}" type="slidenum">
              <a:rPr lang="en-US" smtClean="0"/>
              <a:t>17</a:t>
            </a:fld>
            <a:endParaRPr lang="en-US" dirty="0"/>
          </a:p>
        </p:txBody>
      </p:sp>
    </p:spTree>
    <p:extLst>
      <p:ext uri="{BB962C8B-B14F-4D97-AF65-F5344CB8AC3E}">
        <p14:creationId xmlns:p14="http://schemas.microsoft.com/office/powerpoint/2010/main" val="1956726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1">
            <a:extLst>
              <a:ext uri="{FF2B5EF4-FFF2-40B4-BE49-F238E27FC236}">
                <a16:creationId xmlns:a16="http://schemas.microsoft.com/office/drawing/2014/main" id="{6ECA6DCB-B7E1-40A9-9524-540C6DA40B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B6AA929-231C-4EE6-BC87-36563E857059}"/>
              </a:ext>
            </a:extLst>
          </p:cNvPr>
          <p:cNvSpPr>
            <a:spLocks noGrp="1"/>
          </p:cNvSpPr>
          <p:nvPr>
            <p:ph sz="quarter" idx="13"/>
          </p:nvPr>
        </p:nvSpPr>
        <p:spPr>
          <a:xfrm>
            <a:off x="590718" y="2330505"/>
            <a:ext cx="6042785" cy="3979585"/>
          </a:xfrm>
        </p:spPr>
        <p:txBody>
          <a:bodyPr anchor="ctr">
            <a:normAutofit/>
          </a:bodyPr>
          <a:lstStyle/>
          <a:p>
            <a:r>
              <a:rPr lang="en-IN" sz="2000" dirty="0"/>
              <a:t>More things on the way! </a:t>
            </a:r>
          </a:p>
          <a:p>
            <a:pPr marL="514350" indent="-514350">
              <a:buFontTx/>
              <a:buAutoNum type="arabicParenR"/>
              <a:defRPr/>
            </a:pPr>
            <a:r>
              <a:rPr lang="en-US" altLang="en-US" sz="2000" dirty="0"/>
              <a:t>H</a:t>
            </a:r>
            <a:r>
              <a:rPr lang="en-US" sz="2000" dirty="0"/>
              <a:t>eart monitoring implants – PACE  MAKER, I TELL YOU THIS IN MY SESSION! </a:t>
            </a:r>
          </a:p>
          <a:p>
            <a:pPr marL="514350" indent="-514350">
              <a:buFontTx/>
              <a:buAutoNum type="arabicParenR"/>
              <a:defRPr/>
            </a:pPr>
            <a:r>
              <a:rPr lang="en-US" sz="2000" dirty="0"/>
              <a:t>Biochip transponders (For ANIMALS IN FARMS) </a:t>
            </a:r>
          </a:p>
          <a:p>
            <a:pPr marL="514350" indent="-514350">
              <a:buFontTx/>
              <a:buAutoNum type="arabicParenR"/>
              <a:defRPr/>
            </a:pPr>
            <a:r>
              <a:rPr lang="en-US" sz="2000" dirty="0"/>
              <a:t>Automobiles with built-in sensors</a:t>
            </a:r>
          </a:p>
          <a:p>
            <a:pPr marL="514350" indent="-514350">
              <a:buFontTx/>
              <a:buAutoNum type="arabicParenR"/>
              <a:defRPr/>
            </a:pPr>
            <a:r>
              <a:rPr lang="en-US" sz="2000" dirty="0"/>
              <a:t>Food / perishables quality measuring. </a:t>
            </a:r>
            <a:endParaRPr lang="en-US" sz="2000" baseline="30000" dirty="0"/>
          </a:p>
          <a:p>
            <a:pPr marL="0" indent="0">
              <a:buNone/>
              <a:defRPr/>
            </a:pPr>
            <a:r>
              <a:rPr lang="en-US" altLang="en-US" sz="2000" dirty="0"/>
              <a:t>So, “things”  == HARDWARE + SOFTWARE + SERVICE!.</a:t>
            </a:r>
          </a:p>
          <a:p>
            <a:pPr>
              <a:defRPr/>
            </a:pPr>
            <a:endParaRPr lang="en-US" altLang="en-US" sz="2000" dirty="0"/>
          </a:p>
          <a:p>
            <a:endParaRPr lang="en-US" sz="2000" dirty="0"/>
          </a:p>
        </p:txBody>
      </p:sp>
      <p:sp>
        <p:nvSpPr>
          <p:cNvPr id="20" name="Rectangle 1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7D1CE61-B24E-4385-AEFD-DD9C0BAA2E56}"/>
              </a:ext>
            </a:extLst>
          </p:cNvPr>
          <p:cNvPicPr>
            <a:picLocks noChangeAspect="1"/>
          </p:cNvPicPr>
          <p:nvPr/>
        </p:nvPicPr>
        <p:blipFill rotWithShape="1">
          <a:blip r:embed="rId2"/>
          <a:srcRect l="11319" r="24713"/>
          <a:stretch/>
        </p:blipFill>
        <p:spPr>
          <a:xfrm>
            <a:off x="7083423" y="848528"/>
            <a:ext cx="4443492" cy="2252120"/>
          </a:xfrm>
          <a:prstGeom prst="rect">
            <a:avLst/>
          </a:prstGeom>
        </p:spPr>
      </p:pic>
      <p:sp>
        <p:nvSpPr>
          <p:cNvPr id="24" name="Rectangle 23">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ow with a red hat&#10;&#10;Description automatically generated with low confidence">
            <a:extLst>
              <a:ext uri="{FF2B5EF4-FFF2-40B4-BE49-F238E27FC236}">
                <a16:creationId xmlns:a16="http://schemas.microsoft.com/office/drawing/2014/main" id="{31DD8C3B-37AF-4AF0-832A-D09C1FE7CB9A}"/>
              </a:ext>
            </a:extLst>
          </p:cNvPr>
          <p:cNvPicPr>
            <a:picLocks noChangeAspect="1"/>
          </p:cNvPicPr>
          <p:nvPr/>
        </p:nvPicPr>
        <p:blipFill rotWithShape="1">
          <a:blip r:embed="rId3"/>
          <a:srcRect r="1" b="35561"/>
          <a:stretch/>
        </p:blipFill>
        <p:spPr>
          <a:xfrm>
            <a:off x="7083423" y="3707894"/>
            <a:ext cx="4395569" cy="2518756"/>
          </a:xfrm>
          <a:prstGeom prst="rect">
            <a:avLst/>
          </a:prstGeom>
        </p:spPr>
      </p:pic>
      <p:pic>
        <p:nvPicPr>
          <p:cNvPr id="21" name="Picture 2">
            <a:extLst>
              <a:ext uri="{FF2B5EF4-FFF2-40B4-BE49-F238E27FC236}">
                <a16:creationId xmlns:a16="http://schemas.microsoft.com/office/drawing/2014/main" id="{35E01A7F-8A9E-4218-AD8B-9DC5C44CD4F3}"/>
              </a:ext>
            </a:extLst>
          </p:cNvPr>
          <p:cNvPicPr>
            <a:picLocks noChangeAspect="1" noChangeArrowheads="1"/>
          </p:cNvPicPr>
          <p:nvPr/>
        </p:nvPicPr>
        <p:blipFill>
          <a:blip r:embed="rId4" cstate="print"/>
          <a:srcRect/>
          <a:stretch>
            <a:fillRect/>
          </a:stretch>
        </p:blipFill>
        <p:spPr bwMode="auto">
          <a:xfrm>
            <a:off x="8934450" y="10196"/>
            <a:ext cx="3257550" cy="775158"/>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6D22F896-40B5-4ADD-8801-0D06FADFA095}" type="slidenum">
              <a:rPr lang="en-US" smtClean="0"/>
              <a:t>18</a:t>
            </a:fld>
            <a:endParaRPr lang="en-US" dirty="0"/>
          </a:p>
        </p:txBody>
      </p:sp>
    </p:spTree>
    <p:extLst>
      <p:ext uri="{BB962C8B-B14F-4D97-AF65-F5344CB8AC3E}">
        <p14:creationId xmlns:p14="http://schemas.microsoft.com/office/powerpoint/2010/main" val="42190039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1">
            <a:extLst>
              <a:ext uri="{FF2B5EF4-FFF2-40B4-BE49-F238E27FC236}">
                <a16:creationId xmlns:a16="http://schemas.microsoft.com/office/drawing/2014/main" id="{23A58148-D452-4F6F-A2FE-EED968DE1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86463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12724" y="3433763"/>
            <a:ext cx="3197013" cy="2743200"/>
          </a:xfrm>
        </p:spPr>
        <p:txBody>
          <a:bodyPr anchor="t">
            <a:normAutofit/>
          </a:bodyPr>
          <a:lstStyle/>
          <a:p>
            <a:pPr algn="ctr"/>
            <a:r>
              <a:rPr lang="en-IN">
                <a:solidFill>
                  <a:schemeClr val="bg1"/>
                </a:solidFill>
              </a:rPr>
              <a:t>Things in an example (home automation)</a:t>
            </a:r>
          </a:p>
        </p:txBody>
      </p:sp>
      <p:pic>
        <p:nvPicPr>
          <p:cNvPr id="7" name="Picture 6" descr="Icon&#10;&#10;Description automatically generated"/>
          <p:cNvPicPr>
            <a:picLocks noChangeAspect="1"/>
          </p:cNvPicPr>
          <p:nvPr/>
        </p:nvPicPr>
        <p:blipFill>
          <a:blip r:embed="rId2"/>
          <a:stretch>
            <a:fillRect/>
          </a:stretch>
        </p:blipFill>
        <p:spPr>
          <a:xfrm>
            <a:off x="1402271" y="2211353"/>
            <a:ext cx="914400" cy="736782"/>
          </a:xfrm>
          <a:prstGeom prst="rect">
            <a:avLst/>
          </a:prstGeom>
        </p:spPr>
      </p:pic>
      <p:sp>
        <p:nvSpPr>
          <p:cNvPr id="3" name="Content Placeholder 2"/>
          <p:cNvSpPr>
            <a:spLocks noGrp="1"/>
          </p:cNvSpPr>
          <p:nvPr>
            <p:ph sz="quarter" idx="13"/>
          </p:nvPr>
        </p:nvSpPr>
        <p:spPr>
          <a:xfrm>
            <a:off x="4330719" y="641615"/>
            <a:ext cx="7289799" cy="5533496"/>
          </a:xfrm>
        </p:spPr>
        <p:txBody>
          <a:bodyPr anchor="ctr">
            <a:normAutofit/>
          </a:bodyPr>
          <a:lstStyle/>
          <a:p>
            <a:pPr marL="998538" lvl="1" indent="-514350">
              <a:buFontTx/>
              <a:buAutoNum type="alphaLcParenR"/>
              <a:tabLst>
                <a:tab pos="5381625" algn="l"/>
              </a:tabLst>
              <a:defRPr/>
            </a:pPr>
            <a:r>
              <a:rPr lang="en-US"/>
              <a:t>control and automation of lighting,</a:t>
            </a:r>
          </a:p>
          <a:p>
            <a:pPr marL="998538" lvl="1" indent="-514350">
              <a:buFontTx/>
              <a:buAutoNum type="alphaLcParenR"/>
              <a:tabLst>
                <a:tab pos="5381625" algn="l"/>
              </a:tabLst>
              <a:defRPr/>
            </a:pPr>
            <a:r>
              <a:rPr lang="en-US"/>
              <a:t>heating (like smart thermostat), </a:t>
            </a:r>
          </a:p>
          <a:p>
            <a:pPr marL="998538" lvl="1" indent="-514350">
              <a:buFontTx/>
              <a:buAutoNum type="alphaLcParenR"/>
              <a:tabLst>
                <a:tab pos="5381625" algn="l"/>
              </a:tabLst>
              <a:defRPr/>
            </a:pPr>
            <a:r>
              <a:rPr lang="en-US"/>
              <a:t>Ventilation, </a:t>
            </a:r>
          </a:p>
          <a:p>
            <a:pPr marL="998538" lvl="1" indent="-514350">
              <a:buFontTx/>
              <a:buAutoNum type="alphaLcParenR"/>
              <a:tabLst>
                <a:tab pos="5381625" algn="l"/>
              </a:tabLst>
              <a:defRPr/>
            </a:pPr>
            <a:r>
              <a:rPr lang="en-US"/>
              <a:t>air conditioning (HVAC - </a:t>
            </a:r>
            <a:r>
              <a:rPr lang="en-IN" b="1"/>
              <a:t>Heating, ventilation and air conditioning</a:t>
            </a:r>
            <a:r>
              <a:rPr lang="en-IN"/>
              <a:t> (</a:t>
            </a:r>
            <a:r>
              <a:rPr lang="en-IN" b="1"/>
              <a:t>HVAC)</a:t>
            </a:r>
            <a:r>
              <a:rPr lang="en-US"/>
              <a:t>) systems, </a:t>
            </a:r>
          </a:p>
          <a:p>
            <a:pPr marL="998538" lvl="1" indent="-514350">
              <a:buFontTx/>
              <a:buAutoNum type="alphaLcParenR"/>
              <a:tabLst>
                <a:tab pos="5381625" algn="l"/>
              </a:tabLst>
              <a:defRPr/>
            </a:pPr>
            <a:r>
              <a:rPr lang="en-US"/>
              <a:t>appliances such as washer/dryers, </a:t>
            </a:r>
          </a:p>
          <a:p>
            <a:pPr marL="998538" lvl="1" indent="-514350">
              <a:buFontTx/>
              <a:buAutoNum type="alphaLcParenR"/>
              <a:tabLst>
                <a:tab pos="5381625" algn="l"/>
              </a:tabLst>
              <a:defRPr/>
            </a:pPr>
            <a:r>
              <a:rPr lang="en-US"/>
              <a:t>air purifiers, </a:t>
            </a:r>
          </a:p>
          <a:p>
            <a:pPr marL="998538" lvl="1" indent="-514350">
              <a:buFontTx/>
              <a:buAutoNum type="alphaLcParenR"/>
              <a:tabLst>
                <a:tab pos="5381625" algn="l"/>
              </a:tabLst>
              <a:defRPr/>
            </a:pPr>
            <a:r>
              <a:rPr lang="en-US"/>
              <a:t>ovens or refrigerators/freezers that use Wi-Fi for remote monitoring.</a:t>
            </a:r>
            <a:endParaRPr lang="en-IE" altLang="en-US">
              <a:ea typeface="ＭＳ Ｐゴシック" panose="020B0600070205080204" pitchFamily="34" charset="-128"/>
            </a:endParaRPr>
          </a:p>
          <a:p>
            <a:endParaRPr lang="en-IN"/>
          </a:p>
          <a:p>
            <a:r>
              <a:rPr lang="en-IN"/>
              <a:t>Home work: What could be the things in smart retail environment? Guess!</a:t>
            </a:r>
          </a:p>
        </p:txBody>
      </p:sp>
      <p:pic>
        <p:nvPicPr>
          <p:cNvPr id="6" name="Picture 2">
            <a:extLst>
              <a:ext uri="{FF2B5EF4-FFF2-40B4-BE49-F238E27FC236}">
                <a16:creationId xmlns:a16="http://schemas.microsoft.com/office/drawing/2014/main" id="{CFABEC2B-BB32-408A-86B5-57F9F501E340}"/>
              </a:ext>
            </a:extLst>
          </p:cNvPr>
          <p:cNvPicPr>
            <a:picLocks noChangeAspect="1" noChangeArrowheads="1"/>
          </p:cNvPicPr>
          <p:nvPr/>
        </p:nvPicPr>
        <p:blipFill>
          <a:blip r:embed="rId3" cstate="print"/>
          <a:srcRect/>
          <a:stretch>
            <a:fillRect/>
          </a:stretch>
        </p:blipFill>
        <p:spPr bwMode="auto">
          <a:xfrm>
            <a:off x="8934450" y="0"/>
            <a:ext cx="3257550" cy="9144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6D22F896-40B5-4ADD-8801-0D06FADFA095}" type="slidenum">
              <a:rPr lang="en-US" smtClean="0"/>
              <a:t>19</a:t>
            </a:fld>
            <a:endParaRPr lang="en-US" dirty="0"/>
          </a:p>
        </p:txBody>
      </p:sp>
    </p:spTree>
    <p:extLst>
      <p:ext uri="{BB962C8B-B14F-4D97-AF65-F5344CB8AC3E}">
        <p14:creationId xmlns:p14="http://schemas.microsoft.com/office/powerpoint/2010/main" val="371148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5943600" cy="1143000"/>
          </a:xfrm>
        </p:spPr>
        <p:txBody>
          <a:bodyPr/>
          <a:lstStyle/>
          <a:p>
            <a:pPr algn="ctr"/>
            <a:r>
              <a:rPr lang="en-IN" b="1" dirty="0">
                <a:latin typeface="Times New Roman" panose="02020603050405020304" pitchFamily="18" charset="0"/>
                <a:cs typeface="Times New Roman" panose="02020603050405020304" pitchFamily="18" charset="0"/>
              </a:rPr>
              <a:t>Course Objectives</a:t>
            </a:r>
          </a:p>
        </p:txBody>
      </p:sp>
      <p:graphicFrame>
        <p:nvGraphicFramePr>
          <p:cNvPr id="8" name="Content Placeholder 2">
            <a:extLst>
              <a:ext uri="{FF2B5EF4-FFF2-40B4-BE49-F238E27FC236}">
                <a16:creationId xmlns:a16="http://schemas.microsoft.com/office/drawing/2014/main" id="{F7481528-9B9E-4540-B0D6-19D19DA20C08}"/>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2">
            <a:extLst>
              <a:ext uri="{FF2B5EF4-FFF2-40B4-BE49-F238E27FC236}">
                <a16:creationId xmlns:a16="http://schemas.microsoft.com/office/drawing/2014/main" id="{32258FD5-DDA4-418E-A069-418D5C551E0E}"/>
              </a:ext>
            </a:extLst>
          </p:cNvPr>
          <p:cNvPicPr>
            <a:picLocks noChangeAspect="1" noChangeArrowheads="1"/>
          </p:cNvPicPr>
          <p:nvPr/>
        </p:nvPicPr>
        <p:blipFill>
          <a:blip r:embed="rId7" cstate="print"/>
          <a:srcRect/>
          <a:stretch>
            <a:fillRect/>
          </a:stretch>
        </p:blipFill>
        <p:spPr bwMode="auto">
          <a:xfrm>
            <a:off x="8582025" y="250032"/>
            <a:ext cx="3257550" cy="9144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931778F2-16FE-4488-A505-716B993CC2F1}" type="slidenum">
              <a:rPr lang="en-US" smtClean="0"/>
              <a:t>2</a:t>
            </a:fld>
            <a:endParaRPr lang="en-US"/>
          </a:p>
        </p:txBody>
      </p:sp>
    </p:spTree>
    <p:extLst>
      <p:ext uri="{BB962C8B-B14F-4D97-AF65-F5344CB8AC3E}">
        <p14:creationId xmlns:p14="http://schemas.microsoft.com/office/powerpoint/2010/main" val="39680765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F638BDC-49D0-4D92-BA07-2417FA1A61A5}"/>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IOT stack</a:t>
            </a:r>
          </a:p>
        </p:txBody>
      </p:sp>
      <p:pic>
        <p:nvPicPr>
          <p:cNvPr id="6" name="Picture 3">
            <a:extLst>
              <a:ext uri="{FF2B5EF4-FFF2-40B4-BE49-F238E27FC236}">
                <a16:creationId xmlns:a16="http://schemas.microsoft.com/office/drawing/2014/main" id="{4F03E47A-D444-44FB-A973-33D232F0DB0A}"/>
              </a:ext>
            </a:extLst>
          </p:cNvPr>
          <p:cNvPicPr>
            <a:picLocks noGrp="1" noChangeAspect="1" noChangeArrowheads="1"/>
          </p:cNvPicPr>
          <p:nvPr>
            <p:ph sz="quarter" idx="13"/>
          </p:nvPr>
        </p:nvPicPr>
        <p:blipFill>
          <a:blip r:embed="rId2"/>
          <a:srcRect l="30628" t="33847" r="34006" b="14607"/>
          <a:stretch>
            <a:fillRect/>
          </a:stretch>
        </p:blipFill>
        <p:spPr bwMode="auto">
          <a:xfrm>
            <a:off x="4863937" y="467208"/>
            <a:ext cx="6502730" cy="5923584"/>
          </a:xfrm>
          <a:prstGeom prst="rect">
            <a:avLst/>
          </a:prstGeom>
          <a:noFill/>
        </p:spPr>
      </p:pic>
      <p:pic>
        <p:nvPicPr>
          <p:cNvPr id="12" name="Picture 2">
            <a:extLst>
              <a:ext uri="{FF2B5EF4-FFF2-40B4-BE49-F238E27FC236}">
                <a16:creationId xmlns:a16="http://schemas.microsoft.com/office/drawing/2014/main" id="{91974F18-D040-4DAF-8F85-F10FE0D33B4A}"/>
              </a:ext>
            </a:extLst>
          </p:cNvPr>
          <p:cNvPicPr>
            <a:picLocks noChangeAspect="1" noChangeArrowheads="1"/>
          </p:cNvPicPr>
          <p:nvPr/>
        </p:nvPicPr>
        <p:blipFill>
          <a:blip r:embed="rId3" cstate="print"/>
          <a:srcRect/>
          <a:stretch>
            <a:fillRect/>
          </a:stretch>
        </p:blipFill>
        <p:spPr bwMode="auto">
          <a:xfrm>
            <a:off x="8932312" y="21512"/>
            <a:ext cx="3257550" cy="9144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6D22F896-40B5-4ADD-8801-0D06FADFA095}" type="slidenum">
              <a:rPr lang="en-US" smtClean="0"/>
              <a:t>20</a:t>
            </a:fld>
            <a:endParaRPr lang="en-US" dirty="0"/>
          </a:p>
        </p:txBody>
      </p:sp>
    </p:spTree>
    <p:extLst>
      <p:ext uri="{BB962C8B-B14F-4D97-AF65-F5344CB8AC3E}">
        <p14:creationId xmlns:p14="http://schemas.microsoft.com/office/powerpoint/2010/main" val="2727051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72">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Freeform: Shape 74">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9159D66-7F1C-40CD-A0D5-5DE4A064D84D}"/>
              </a:ext>
            </a:extLst>
          </p:cNvPr>
          <p:cNvSpPr>
            <a:spLocks noGrp="1"/>
          </p:cNvSpPr>
          <p:nvPr>
            <p:ph type="title"/>
          </p:nvPr>
        </p:nvSpPr>
        <p:spPr>
          <a:xfrm>
            <a:off x="804672" y="1122363"/>
            <a:ext cx="3308130" cy="2387600"/>
          </a:xfrm>
        </p:spPr>
        <p:txBody>
          <a:bodyPr vert="horz" lIns="91440" tIns="45720" rIns="91440" bIns="45720" rtlCol="0" anchor="b">
            <a:normAutofit/>
          </a:bodyPr>
          <a:lstStyle/>
          <a:p>
            <a:r>
              <a:rPr lang="en-US" sz="5400" kern="1200">
                <a:solidFill>
                  <a:srgbClr val="FFFFFF"/>
                </a:solidFill>
                <a:latin typeface="+mj-lt"/>
                <a:ea typeface="+mj-ea"/>
                <a:cs typeface="+mj-cs"/>
              </a:rPr>
              <a:t>IOT Protocol stack </a:t>
            </a:r>
          </a:p>
        </p:txBody>
      </p:sp>
      <p:pic>
        <p:nvPicPr>
          <p:cNvPr id="1026" name="Picture 2" descr="IoT Protocol Stack Layers">
            <a:extLst>
              <a:ext uri="{FF2B5EF4-FFF2-40B4-BE49-F238E27FC236}">
                <a16:creationId xmlns:a16="http://schemas.microsoft.com/office/drawing/2014/main" id="{4E18EECD-2C74-47DE-8809-2D1F19C2E9BB}"/>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tretch>
            <a:fillRect/>
          </a:stretch>
        </p:blipFill>
        <p:spPr bwMode="auto">
          <a:xfrm>
            <a:off x="6011029" y="724430"/>
            <a:ext cx="4554346" cy="55710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012228EF-EBF4-49FF-8A05-D8CBDA9515A8}"/>
              </a:ext>
            </a:extLst>
          </p:cNvPr>
          <p:cNvPicPr>
            <a:picLocks noChangeAspect="1" noChangeArrowheads="1"/>
          </p:cNvPicPr>
          <p:nvPr/>
        </p:nvPicPr>
        <p:blipFill>
          <a:blip r:embed="rId3" cstate="print"/>
          <a:srcRect/>
          <a:stretch>
            <a:fillRect/>
          </a:stretch>
        </p:blipFill>
        <p:spPr bwMode="auto">
          <a:xfrm>
            <a:off x="9097605" y="0"/>
            <a:ext cx="3094395" cy="721106"/>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6D22F896-40B5-4ADD-8801-0D06FADFA095}" type="slidenum">
              <a:rPr lang="en-US" smtClean="0"/>
              <a:t>21</a:t>
            </a:fld>
            <a:endParaRPr lang="en-US" dirty="0"/>
          </a:p>
        </p:txBody>
      </p:sp>
    </p:spTree>
    <p:extLst>
      <p:ext uri="{BB962C8B-B14F-4D97-AF65-F5344CB8AC3E}">
        <p14:creationId xmlns:p14="http://schemas.microsoft.com/office/powerpoint/2010/main" val="15957729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15">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7">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BF7EFE1-C60D-4C5A-A4BB-A65A04C99917}"/>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Physical or sensor layer:</a:t>
            </a:r>
          </a:p>
        </p:txBody>
      </p:sp>
      <p:pic>
        <p:nvPicPr>
          <p:cNvPr id="7" name="Content Placeholder 6">
            <a:extLst>
              <a:ext uri="{FF2B5EF4-FFF2-40B4-BE49-F238E27FC236}">
                <a16:creationId xmlns:a16="http://schemas.microsoft.com/office/drawing/2014/main" id="{D180148C-DA38-47AC-80A0-14E4CD8AB279}"/>
              </a:ext>
            </a:extLst>
          </p:cNvPr>
          <p:cNvPicPr>
            <a:picLocks noGrp="1" noChangeAspect="1"/>
          </p:cNvPicPr>
          <p:nvPr>
            <p:ph sz="quarter" idx="13"/>
          </p:nvPr>
        </p:nvPicPr>
        <p:blipFill>
          <a:blip r:embed="rId2"/>
          <a:stretch>
            <a:fillRect/>
          </a:stretch>
        </p:blipFill>
        <p:spPr>
          <a:xfrm>
            <a:off x="4495806" y="3598605"/>
            <a:ext cx="6757213" cy="2839239"/>
          </a:xfrm>
          <a:prstGeom prst="rect">
            <a:avLst/>
          </a:prstGeom>
        </p:spPr>
      </p:pic>
      <p:sp>
        <p:nvSpPr>
          <p:cNvPr id="19" name="TextBox 18">
            <a:extLst>
              <a:ext uri="{FF2B5EF4-FFF2-40B4-BE49-F238E27FC236}">
                <a16:creationId xmlns:a16="http://schemas.microsoft.com/office/drawing/2014/main" id="{8463081D-5A37-4210-A082-5B826A821265}"/>
              </a:ext>
            </a:extLst>
          </p:cNvPr>
          <p:cNvSpPr txBox="1"/>
          <p:nvPr/>
        </p:nvSpPr>
        <p:spPr>
          <a:xfrm>
            <a:off x="4317495" y="625982"/>
            <a:ext cx="6935523" cy="2633413"/>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600" b="0" i="0" dirty="0">
                <a:solidFill>
                  <a:srgbClr val="555555"/>
                </a:solidFill>
                <a:effectLst/>
                <a:latin typeface="Times New Roman" panose="02020603050405020304" pitchFamily="18" charset="0"/>
                <a:cs typeface="Times New Roman" panose="02020603050405020304" pitchFamily="18" charset="0"/>
              </a:rPr>
              <a:t>The physical components are mainly sensors such as humidity sensor, temperature sensor, pressure sensor, heartrate sensor, pH sensor, </a:t>
            </a:r>
            <a:r>
              <a:rPr lang="en-US" sz="1600" b="0" i="0" dirty="0" err="1">
                <a:solidFill>
                  <a:srgbClr val="555555"/>
                </a:solidFill>
                <a:effectLst/>
                <a:latin typeface="Times New Roman" panose="02020603050405020304" pitchFamily="18" charset="0"/>
                <a:cs typeface="Times New Roman" panose="02020603050405020304" pitchFamily="18" charset="0"/>
              </a:rPr>
              <a:t>odour</a:t>
            </a:r>
            <a:r>
              <a:rPr lang="en-US" sz="1600" b="0" i="0" dirty="0">
                <a:solidFill>
                  <a:srgbClr val="555555"/>
                </a:solidFill>
                <a:effectLst/>
                <a:latin typeface="Times New Roman" panose="02020603050405020304" pitchFamily="18" charset="0"/>
                <a:cs typeface="Times New Roman" panose="02020603050405020304" pitchFamily="18" charset="0"/>
              </a:rPr>
              <a:t> sensor etc. The sensors are used for sensing of various parameters as per application of use. There are plenty of sensors available for same functionality and hence appropriate selection of sensor is done based on cost and quality. It is this layer-1 which provides sensed data to IoT stack for further processing. Hence</a:t>
            </a:r>
            <a:r>
              <a:rPr lang="en-US" sz="1600" dirty="0">
                <a:solidFill>
                  <a:srgbClr val="555555"/>
                </a:solidFill>
                <a:latin typeface="Times New Roman" panose="02020603050405020304" pitchFamily="18" charset="0"/>
                <a:cs typeface="Times New Roman" panose="02020603050405020304" pitchFamily="18" charset="0"/>
              </a:rPr>
              <a:t> selection of sensor is pivotal.</a:t>
            </a:r>
            <a:endParaRPr lang="en-US" sz="1600" dirty="0">
              <a:latin typeface="Times New Roman" panose="02020603050405020304" pitchFamily="18" charset="0"/>
              <a:cs typeface="Times New Roman" panose="02020603050405020304" pitchFamily="18" charset="0"/>
            </a:endParaRPr>
          </a:p>
        </p:txBody>
      </p:sp>
      <p:pic>
        <p:nvPicPr>
          <p:cNvPr id="13" name="Picture 2">
            <a:extLst>
              <a:ext uri="{FF2B5EF4-FFF2-40B4-BE49-F238E27FC236}">
                <a16:creationId xmlns:a16="http://schemas.microsoft.com/office/drawing/2014/main" id="{1D82BFC2-B7A5-4C8F-BB78-35EDDE1432A7}"/>
              </a:ext>
            </a:extLst>
          </p:cNvPr>
          <p:cNvPicPr>
            <a:picLocks noChangeAspect="1" noChangeArrowheads="1"/>
          </p:cNvPicPr>
          <p:nvPr/>
        </p:nvPicPr>
        <p:blipFill>
          <a:blip r:embed="rId3" cstate="print"/>
          <a:srcRect/>
          <a:stretch>
            <a:fillRect/>
          </a:stretch>
        </p:blipFill>
        <p:spPr bwMode="auto">
          <a:xfrm>
            <a:off x="8888730" y="21512"/>
            <a:ext cx="3257550" cy="789649"/>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6D22F896-40B5-4ADD-8801-0D06FADFA095}" type="slidenum">
              <a:rPr lang="en-US" smtClean="0"/>
              <a:t>22</a:t>
            </a:fld>
            <a:endParaRPr lang="en-US" dirty="0"/>
          </a:p>
        </p:txBody>
      </p:sp>
    </p:spTree>
    <p:extLst>
      <p:ext uri="{BB962C8B-B14F-4D97-AF65-F5344CB8AC3E}">
        <p14:creationId xmlns:p14="http://schemas.microsoft.com/office/powerpoint/2010/main" val="2387931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1F96B8-A213-47CB-9659-535AA89F9EF0}"/>
              </a:ext>
            </a:extLst>
          </p:cNvPr>
          <p:cNvSpPr>
            <a:spLocks noGrp="1"/>
          </p:cNvSpPr>
          <p:nvPr>
            <p:ph type="title"/>
          </p:nvPr>
        </p:nvSpPr>
        <p:spPr>
          <a:xfrm>
            <a:off x="1136397" y="502022"/>
            <a:ext cx="4959603" cy="1459514"/>
          </a:xfrm>
        </p:spPr>
        <p:txBody>
          <a:bodyPr anchor="b">
            <a:normAutofit fontScale="90000"/>
          </a:bodyPr>
          <a:lstStyle/>
          <a:p>
            <a:r>
              <a:rPr lang="en-US" sz="3100" b="1" i="0" dirty="0">
                <a:effectLst/>
                <a:latin typeface="Times New Roman" panose="02020603050405020304" pitchFamily="18" charset="0"/>
                <a:cs typeface="Times New Roman" panose="02020603050405020304" pitchFamily="18" charset="0"/>
              </a:rPr>
              <a:t>IoT Stack Layer 2-Processing and Control layer</a:t>
            </a:r>
            <a:br>
              <a:rPr lang="en-US" sz="3100" b="1" i="0" dirty="0">
                <a:effectLst/>
                <a:latin typeface="Arial" panose="020B0604020202020204" pitchFamily="34" charset="0"/>
              </a:rPr>
            </a:br>
            <a:endParaRPr lang="en-US" sz="3100" dirty="0"/>
          </a:p>
        </p:txBody>
      </p:sp>
      <p:sp>
        <p:nvSpPr>
          <p:cNvPr id="3" name="Content Placeholder 2">
            <a:extLst>
              <a:ext uri="{FF2B5EF4-FFF2-40B4-BE49-F238E27FC236}">
                <a16:creationId xmlns:a16="http://schemas.microsoft.com/office/drawing/2014/main" id="{736FF24D-186B-4A64-9843-819163AB3779}"/>
              </a:ext>
            </a:extLst>
          </p:cNvPr>
          <p:cNvSpPr>
            <a:spLocks noGrp="1"/>
          </p:cNvSpPr>
          <p:nvPr>
            <p:ph sz="quarter" idx="13"/>
          </p:nvPr>
        </p:nvSpPr>
        <p:spPr>
          <a:xfrm>
            <a:off x="719955" y="1961536"/>
            <a:ext cx="5376045" cy="3979441"/>
          </a:xfrm>
        </p:spPr>
        <p:txBody>
          <a:bodyPr anchor="t">
            <a:normAutofit/>
          </a:bodyPr>
          <a:lstStyle/>
          <a:p>
            <a:pPr algn="just">
              <a:lnSpc>
                <a:spcPct val="150000"/>
              </a:lnSpc>
            </a:pPr>
            <a:r>
              <a:rPr lang="en-US" sz="1800" dirty="0">
                <a:latin typeface="Times New Roman" panose="02020603050405020304" pitchFamily="18" charset="0"/>
                <a:cs typeface="Times New Roman" panose="02020603050405020304" pitchFamily="18" charset="0"/>
              </a:rPr>
              <a:t>Microcontroller/Processor and operating system play vital role at this layer. Various development kits can be used for this purpose such as Arduino, </a:t>
            </a:r>
            <a:r>
              <a:rPr lang="en-US" sz="1800" dirty="0" err="1">
                <a:latin typeface="Times New Roman" panose="02020603050405020304" pitchFamily="18" charset="0"/>
                <a:cs typeface="Times New Roman" panose="02020603050405020304" pitchFamily="18" charset="0"/>
              </a:rPr>
              <a:t>NodeMCU</a:t>
            </a:r>
            <a:r>
              <a:rPr lang="en-US" sz="1800" dirty="0">
                <a:latin typeface="Times New Roman" panose="02020603050405020304" pitchFamily="18" charset="0"/>
                <a:cs typeface="Times New Roman" panose="02020603050405020304" pitchFamily="18" charset="0"/>
              </a:rPr>
              <a:t> (based on ESP32 or ESP8266) , ARM(Advanced Risk machines),PIC(peripheral interface controller) etc. Typical operating systems used are Android, Linux, IOS </a:t>
            </a:r>
            <a:r>
              <a:rPr lang="en-US" sz="1800" dirty="0" err="1">
                <a:latin typeface="Times New Roman" panose="02020603050405020304" pitchFamily="18" charset="0"/>
                <a:cs typeface="Times New Roman" panose="02020603050405020304" pitchFamily="18" charset="0"/>
              </a:rPr>
              <a:t>etc.The</a:t>
            </a:r>
            <a:r>
              <a:rPr lang="en-US" sz="1800" dirty="0">
                <a:latin typeface="Times New Roman" panose="02020603050405020304" pitchFamily="18" charset="0"/>
                <a:cs typeface="Times New Roman" panose="02020603050405020304" pitchFamily="18" charset="0"/>
              </a:rPr>
              <a:t> data collected from the sensors are Processed here in this layer and determine if the data is </a:t>
            </a:r>
            <a:r>
              <a:rPr lang="en-US" sz="1800" dirty="0" err="1">
                <a:latin typeface="Times New Roman" panose="02020603050405020304" pitchFamily="18" charset="0"/>
                <a:cs typeface="Times New Roman" panose="02020603050405020304" pitchFamily="18" charset="0"/>
              </a:rPr>
              <a:t>meaningful,microcontroller</a:t>
            </a:r>
            <a:r>
              <a:rPr lang="en-US" sz="1800" dirty="0">
                <a:latin typeface="Times New Roman" panose="02020603050405020304" pitchFamily="18" charset="0"/>
                <a:cs typeface="Times New Roman" panose="02020603050405020304" pitchFamily="18" charset="0"/>
              </a:rPr>
              <a:t> should be present.</a:t>
            </a:r>
          </a:p>
        </p:txBody>
      </p:sp>
      <p:pic>
        <p:nvPicPr>
          <p:cNvPr id="7" name="Picture 6">
            <a:extLst>
              <a:ext uri="{FF2B5EF4-FFF2-40B4-BE49-F238E27FC236}">
                <a16:creationId xmlns:a16="http://schemas.microsoft.com/office/drawing/2014/main" id="{83F4C147-4246-426C-976A-D18638BDC7A4}"/>
              </a:ext>
            </a:extLst>
          </p:cNvPr>
          <p:cNvPicPr>
            <a:picLocks noChangeAspect="1"/>
          </p:cNvPicPr>
          <p:nvPr/>
        </p:nvPicPr>
        <p:blipFill>
          <a:blip r:embed="rId2"/>
          <a:stretch>
            <a:fillRect/>
          </a:stretch>
        </p:blipFill>
        <p:spPr>
          <a:xfrm>
            <a:off x="6403718" y="1323505"/>
            <a:ext cx="5201023" cy="4232902"/>
          </a:xfrm>
          <a:prstGeom prst="rect">
            <a:avLst/>
          </a:prstGeom>
        </p:spPr>
      </p:pic>
      <p:sp>
        <p:nvSpPr>
          <p:cNvPr id="14" name="Rectangle 13">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A0BBEE79-0C15-4783-B561-46C382BAB7C7}"/>
              </a:ext>
            </a:extLst>
          </p:cNvPr>
          <p:cNvPicPr>
            <a:picLocks noChangeAspect="1" noChangeArrowheads="1"/>
          </p:cNvPicPr>
          <p:nvPr/>
        </p:nvPicPr>
        <p:blipFill>
          <a:blip r:embed="rId3" cstate="print"/>
          <a:srcRect/>
          <a:stretch>
            <a:fillRect/>
          </a:stretch>
        </p:blipFill>
        <p:spPr bwMode="auto">
          <a:xfrm>
            <a:off x="8887339" y="44822"/>
            <a:ext cx="3257550" cy="9144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6D22F896-40B5-4ADD-8801-0D06FADFA095}" type="slidenum">
              <a:rPr lang="en-US" smtClean="0"/>
              <a:t>23</a:t>
            </a:fld>
            <a:endParaRPr lang="en-US" dirty="0"/>
          </a:p>
        </p:txBody>
      </p:sp>
    </p:spTree>
    <p:extLst>
      <p:ext uri="{BB962C8B-B14F-4D97-AF65-F5344CB8AC3E}">
        <p14:creationId xmlns:p14="http://schemas.microsoft.com/office/powerpoint/2010/main" val="16231876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02E3D9-E152-422F-82BC-1C3E9C5C5F27}"/>
              </a:ext>
            </a:extLst>
          </p:cNvPr>
          <p:cNvSpPr>
            <a:spLocks noGrp="1"/>
          </p:cNvSpPr>
          <p:nvPr>
            <p:ph type="title"/>
          </p:nvPr>
        </p:nvSpPr>
        <p:spPr>
          <a:xfrm>
            <a:off x="643467" y="321734"/>
            <a:ext cx="8015649" cy="1135737"/>
          </a:xfrm>
        </p:spPr>
        <p:txBody>
          <a:bodyPr>
            <a:normAutofit fontScale="90000"/>
          </a:bodyPr>
          <a:lstStyle/>
          <a:p>
            <a:pPr fontAlgn="base"/>
            <a:r>
              <a:rPr lang="en-US" sz="3600" b="1" i="0" dirty="0">
                <a:effectLst/>
                <a:latin typeface="Times New Roman" panose="02020603050405020304" pitchFamily="18" charset="0"/>
                <a:cs typeface="Times New Roman" panose="02020603050405020304" pitchFamily="18" charset="0"/>
              </a:rPr>
              <a:t>IoT Stack Layer 3-Hardware Interface layer </a:t>
            </a:r>
            <a:br>
              <a:rPr lang="en-US" sz="3600" b="0" i="0" dirty="0">
                <a:effectLst/>
                <a:latin typeface="Arial" panose="020B0604020202020204" pitchFamily="34" charset="0"/>
              </a:rPr>
            </a:br>
            <a:endParaRPr lang="en-US" sz="3600" dirty="0"/>
          </a:p>
        </p:txBody>
      </p:sp>
      <p:sp>
        <p:nvSpPr>
          <p:cNvPr id="3" name="Content Placeholder 2">
            <a:extLst>
              <a:ext uri="{FF2B5EF4-FFF2-40B4-BE49-F238E27FC236}">
                <a16:creationId xmlns:a16="http://schemas.microsoft.com/office/drawing/2014/main" id="{C7193E2C-6C38-457C-A507-490E744CD537}"/>
              </a:ext>
            </a:extLst>
          </p:cNvPr>
          <p:cNvSpPr>
            <a:spLocks noGrp="1"/>
          </p:cNvSpPr>
          <p:nvPr>
            <p:ph sz="quarter" idx="13"/>
          </p:nvPr>
        </p:nvSpPr>
        <p:spPr>
          <a:xfrm>
            <a:off x="643468" y="1782981"/>
            <a:ext cx="5085843" cy="4393982"/>
          </a:xfrm>
        </p:spPr>
        <p:txBody>
          <a:bodyPr>
            <a:normAutofit lnSpcReduction="10000"/>
          </a:bodyPr>
          <a:lstStyle/>
          <a:p>
            <a:pPr algn="just">
              <a:lnSpc>
                <a:spcPct val="150000"/>
              </a:lnSpc>
            </a:pPr>
            <a:r>
              <a:rPr lang="en-US" sz="2000" dirty="0">
                <a:latin typeface="Times New Roman" panose="02020603050405020304" pitchFamily="18" charset="0"/>
                <a:cs typeface="Times New Roman" panose="02020603050405020304" pitchFamily="18" charset="0"/>
              </a:rPr>
              <a:t>This layer include components or interfaces used for communication such as RS232, RS485, SPI(serial peripheral interface), I2C(inter </a:t>
            </a:r>
            <a:r>
              <a:rPr lang="en-US" sz="2000" dirty="0" err="1">
                <a:latin typeface="Times New Roman" panose="02020603050405020304" pitchFamily="18" charset="0"/>
                <a:cs typeface="Times New Roman" panose="02020603050405020304" pitchFamily="18" charset="0"/>
              </a:rPr>
              <a:t>intergrated</a:t>
            </a:r>
            <a:r>
              <a:rPr lang="en-US" sz="2000" dirty="0">
                <a:latin typeface="Times New Roman" panose="02020603050405020304" pitchFamily="18" charset="0"/>
                <a:cs typeface="Times New Roman" panose="02020603050405020304" pitchFamily="18" charset="0"/>
              </a:rPr>
              <a:t> circuit), CAN(controller area network), SCI(Serial communication interface) etc. These interfaces are used for serial or parallel communication at various baud rates in synchronous/asynchronous modes. The above-mentioned interface protocols ensure flawless communication.</a:t>
            </a:r>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28A6F82F-981C-4028-AC6E-CF31852B94FC}"/>
              </a:ext>
            </a:extLst>
          </p:cNvPr>
          <p:cNvPicPr>
            <a:picLocks noChangeAspect="1"/>
          </p:cNvPicPr>
          <p:nvPr/>
        </p:nvPicPr>
        <p:blipFill>
          <a:blip r:embed="rId2"/>
          <a:stretch>
            <a:fillRect/>
          </a:stretch>
        </p:blipFill>
        <p:spPr>
          <a:xfrm>
            <a:off x="6504039" y="1779205"/>
            <a:ext cx="5044492" cy="4217016"/>
          </a:xfrm>
          <a:prstGeom prst="rect">
            <a:avLst/>
          </a:prstGeom>
        </p:spPr>
      </p:pic>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7" name="Picture 2">
            <a:extLst>
              <a:ext uri="{FF2B5EF4-FFF2-40B4-BE49-F238E27FC236}">
                <a16:creationId xmlns:a16="http://schemas.microsoft.com/office/drawing/2014/main" id="{89122FC9-28E4-40C3-83EA-C69B7BBCB342}"/>
              </a:ext>
            </a:extLst>
          </p:cNvPr>
          <p:cNvPicPr>
            <a:picLocks noChangeAspect="1" noChangeArrowheads="1"/>
          </p:cNvPicPr>
          <p:nvPr/>
        </p:nvPicPr>
        <p:blipFill>
          <a:blip r:embed="rId3" cstate="print"/>
          <a:srcRect/>
          <a:stretch>
            <a:fillRect/>
          </a:stretch>
        </p:blipFill>
        <p:spPr bwMode="auto">
          <a:xfrm>
            <a:off x="8934449" y="85872"/>
            <a:ext cx="3257550" cy="9144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6D22F896-40B5-4ADD-8801-0D06FADFA095}" type="slidenum">
              <a:rPr lang="en-US" smtClean="0"/>
              <a:t>24</a:t>
            </a:fld>
            <a:endParaRPr lang="en-US" dirty="0"/>
          </a:p>
        </p:txBody>
      </p:sp>
    </p:spTree>
    <p:extLst>
      <p:ext uri="{BB962C8B-B14F-4D97-AF65-F5344CB8AC3E}">
        <p14:creationId xmlns:p14="http://schemas.microsoft.com/office/powerpoint/2010/main" val="3252763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26">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99D2E3D-9591-409D-B785-A0EF12D9E7AA}"/>
              </a:ext>
            </a:extLst>
          </p:cNvPr>
          <p:cNvSpPr>
            <a:spLocks noGrp="1"/>
          </p:cNvSpPr>
          <p:nvPr>
            <p:ph type="title"/>
          </p:nvPr>
        </p:nvSpPr>
        <p:spPr>
          <a:xfrm>
            <a:off x="643467" y="321734"/>
            <a:ext cx="10905066" cy="1135737"/>
          </a:xfrm>
        </p:spPr>
        <p:txBody>
          <a:bodyPr>
            <a:normAutofit/>
          </a:bodyPr>
          <a:lstStyle/>
          <a:p>
            <a:pPr fontAlgn="base"/>
            <a:r>
              <a:rPr lang="en-US" sz="3600" b="1" i="0">
                <a:effectLst/>
                <a:latin typeface="Times New Roman" panose="02020603050405020304" pitchFamily="18" charset="0"/>
                <a:cs typeface="Times New Roman" panose="02020603050405020304" pitchFamily="18" charset="0"/>
              </a:rPr>
              <a:t>IoT Stack Layer 4-RF layer: </a:t>
            </a:r>
            <a:br>
              <a:rPr lang="en-US" sz="3600" b="0" i="0">
                <a:effectLst/>
                <a:latin typeface="Arial" panose="020B0604020202020204" pitchFamily="34" charset="0"/>
              </a:rPr>
            </a:br>
            <a:endParaRPr lang="en-US" sz="3600"/>
          </a:p>
        </p:txBody>
      </p:sp>
      <p:sp>
        <p:nvSpPr>
          <p:cNvPr id="11" name="Content Placeholder 10">
            <a:extLst>
              <a:ext uri="{FF2B5EF4-FFF2-40B4-BE49-F238E27FC236}">
                <a16:creationId xmlns:a16="http://schemas.microsoft.com/office/drawing/2014/main" id="{2E8A4612-05BD-4C82-B864-CB73FF61FDE3}"/>
              </a:ext>
            </a:extLst>
          </p:cNvPr>
          <p:cNvSpPr>
            <a:spLocks noGrp="1"/>
          </p:cNvSpPr>
          <p:nvPr>
            <p:ph sz="quarter" idx="13"/>
          </p:nvPr>
        </p:nvSpPr>
        <p:spPr>
          <a:xfrm>
            <a:off x="643469" y="1782981"/>
            <a:ext cx="4976240" cy="3983638"/>
          </a:xfrm>
        </p:spPr>
        <p:txBody>
          <a:bodyPr>
            <a:normAutofit/>
          </a:bodyPr>
          <a:lstStyle/>
          <a:p>
            <a:pPr algn="just">
              <a:lnSpc>
                <a:spcPct val="100000"/>
              </a:lnSpc>
            </a:pPr>
            <a:r>
              <a:rPr lang="en-US" sz="1800" dirty="0">
                <a:latin typeface="Times New Roman" panose="02020603050405020304" pitchFamily="18" charset="0"/>
                <a:cs typeface="Times New Roman" panose="02020603050405020304" pitchFamily="18" charset="0"/>
              </a:rPr>
              <a:t>This radio frequency layer houses RF technologies based on short range or long range and data rate desired by the application of use. The common indoor RF/wireless technologies include </a:t>
            </a:r>
            <a:r>
              <a:rPr lang="en-US" sz="1800" dirty="0" err="1">
                <a:latin typeface="Times New Roman" panose="02020603050405020304" pitchFamily="18" charset="0"/>
                <a:cs typeface="Times New Roman" panose="02020603050405020304" pitchFamily="18" charset="0"/>
              </a:rPr>
              <a:t>Wifi</a:t>
            </a:r>
            <a:r>
              <a:rPr lang="en-US" sz="1800" dirty="0">
                <a:latin typeface="Times New Roman" panose="02020603050405020304" pitchFamily="18" charset="0"/>
                <a:cs typeface="Times New Roman" panose="02020603050405020304" pitchFamily="18" charset="0"/>
              </a:rPr>
              <a:t>, Bluetooth, Zigbee, </a:t>
            </a:r>
            <a:r>
              <a:rPr lang="en-US" sz="1800" dirty="0" err="1">
                <a:latin typeface="Times New Roman" panose="02020603050405020304" pitchFamily="18" charset="0"/>
                <a:cs typeface="Times New Roman" panose="02020603050405020304" pitchFamily="18" charset="0"/>
              </a:rPr>
              <a:t>Zwave</a:t>
            </a:r>
            <a:r>
              <a:rPr lang="en-US" sz="1800" dirty="0">
                <a:latin typeface="Times New Roman" panose="02020603050405020304" pitchFamily="18" charset="0"/>
                <a:cs typeface="Times New Roman" panose="02020603050405020304" pitchFamily="18" charset="0"/>
              </a:rPr>
              <a:t>, NFC(near field communication), RFID etc. The common outdoor RF cellular technologies </a:t>
            </a:r>
            <a:r>
              <a:rPr lang="en-US" sz="1800" dirty="0" err="1">
                <a:latin typeface="Times New Roman" panose="02020603050405020304" pitchFamily="18" charset="0"/>
                <a:cs typeface="Times New Roman" panose="02020603050405020304" pitchFamily="18" charset="0"/>
              </a:rPr>
              <a:t>includeGSM</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globalsystemformobiles</a:t>
            </a:r>
            <a:r>
              <a:rPr lang="en-US" sz="1800" dirty="0">
                <a:latin typeface="Times New Roman" panose="02020603050405020304" pitchFamily="18" charset="0"/>
                <a:cs typeface="Times New Roman" panose="02020603050405020304" pitchFamily="18" charset="0"/>
              </a:rPr>
              <a:t>)/GPRS(general packet radio service), CDMA, LTE-M, NB-IoT, 5G etc. RF layer does communication of data using radio frequency-based EM waves. There is another technology which uses light waves for data communication. This light based data communication is referred as </a:t>
            </a:r>
            <a:r>
              <a:rPr lang="en-US" sz="1800" dirty="0" err="1">
                <a:latin typeface="Times New Roman" panose="02020603050405020304" pitchFamily="18" charset="0"/>
                <a:cs typeface="Times New Roman" panose="02020603050405020304" pitchFamily="18" charset="0"/>
              </a:rPr>
              <a:t>LiFi</a:t>
            </a:r>
            <a:r>
              <a:rPr lang="en-US" sz="1800" dirty="0">
                <a:latin typeface="Times New Roman" panose="02020603050405020304" pitchFamily="18" charset="0"/>
                <a:cs typeface="Times New Roman" panose="02020603050405020304" pitchFamily="18" charset="0"/>
              </a:rPr>
              <a:t>.</a:t>
            </a:r>
          </a:p>
        </p:txBody>
      </p:sp>
      <p:grpSp>
        <p:nvGrpSpPr>
          <p:cNvPr id="38" name="Group 28">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39" name="Isosceles Triangle 2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Content Placeholder 6">
            <a:extLst>
              <a:ext uri="{FF2B5EF4-FFF2-40B4-BE49-F238E27FC236}">
                <a16:creationId xmlns:a16="http://schemas.microsoft.com/office/drawing/2014/main" id="{71D47045-E750-40BF-8D5B-B76CAE5A04DB}"/>
              </a:ext>
            </a:extLst>
          </p:cNvPr>
          <p:cNvPicPr>
            <a:picLocks noChangeAspect="1"/>
          </p:cNvPicPr>
          <p:nvPr/>
        </p:nvPicPr>
        <p:blipFill>
          <a:blip r:embed="rId2"/>
          <a:stretch>
            <a:fillRect/>
          </a:stretch>
        </p:blipFill>
        <p:spPr>
          <a:xfrm>
            <a:off x="5987844" y="1670241"/>
            <a:ext cx="5560687" cy="4214894"/>
          </a:xfrm>
          <a:prstGeom prst="rect">
            <a:avLst/>
          </a:prstGeom>
        </p:spPr>
      </p:pic>
      <p:grpSp>
        <p:nvGrpSpPr>
          <p:cNvPr id="41" name="Group 32">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42" name="Rectangle 33">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34">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4" name="Picture 2">
            <a:extLst>
              <a:ext uri="{FF2B5EF4-FFF2-40B4-BE49-F238E27FC236}">
                <a16:creationId xmlns:a16="http://schemas.microsoft.com/office/drawing/2014/main" id="{7A1DE456-B7CB-4BBC-BC2B-3DE54348F4AB}"/>
              </a:ext>
            </a:extLst>
          </p:cNvPr>
          <p:cNvPicPr>
            <a:picLocks noChangeAspect="1" noChangeArrowheads="1"/>
          </p:cNvPicPr>
          <p:nvPr/>
        </p:nvPicPr>
        <p:blipFill>
          <a:blip r:embed="rId3" cstate="print"/>
          <a:srcRect/>
          <a:stretch>
            <a:fillRect/>
          </a:stretch>
        </p:blipFill>
        <p:spPr bwMode="auto">
          <a:xfrm>
            <a:off x="8934450" y="85872"/>
            <a:ext cx="3257550" cy="9144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6D22F896-40B5-4ADD-8801-0D06FADFA095}" type="slidenum">
              <a:rPr lang="en-US" smtClean="0"/>
              <a:t>25</a:t>
            </a:fld>
            <a:endParaRPr lang="en-US" dirty="0"/>
          </a:p>
        </p:txBody>
      </p:sp>
    </p:spTree>
    <p:extLst>
      <p:ext uri="{BB962C8B-B14F-4D97-AF65-F5344CB8AC3E}">
        <p14:creationId xmlns:p14="http://schemas.microsoft.com/office/powerpoint/2010/main" val="37883672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A1D868-9F4A-482F-ABA3-67CFE1958486}"/>
              </a:ext>
            </a:extLst>
          </p:cNvPr>
          <p:cNvSpPr>
            <a:spLocks noGrp="1"/>
          </p:cNvSpPr>
          <p:nvPr>
            <p:ph type="title"/>
          </p:nvPr>
        </p:nvSpPr>
        <p:spPr>
          <a:xfrm>
            <a:off x="1136397" y="502021"/>
            <a:ext cx="4959603" cy="1642969"/>
          </a:xfrm>
        </p:spPr>
        <p:txBody>
          <a:bodyPr anchor="b">
            <a:normAutofit/>
          </a:bodyPr>
          <a:lstStyle/>
          <a:p>
            <a:pPr fontAlgn="base"/>
            <a:r>
              <a:rPr lang="en-US" sz="3400" b="1" i="0">
                <a:effectLst/>
                <a:latin typeface="Times New Roman" panose="02020603050405020304" pitchFamily="18" charset="0"/>
                <a:cs typeface="Times New Roman" panose="02020603050405020304" pitchFamily="18" charset="0"/>
              </a:rPr>
              <a:t>IoT Stack Layer 5-Session/Message Layer :</a:t>
            </a:r>
            <a:br>
              <a:rPr lang="en-US" sz="3400" b="0" i="0">
                <a:effectLst/>
                <a:latin typeface="Arial" panose="020B0604020202020204" pitchFamily="34" charset="0"/>
              </a:rPr>
            </a:br>
            <a:endParaRPr lang="en-US" sz="3400"/>
          </a:p>
        </p:txBody>
      </p:sp>
      <p:sp>
        <p:nvSpPr>
          <p:cNvPr id="11" name="Content Placeholder 10">
            <a:extLst>
              <a:ext uri="{FF2B5EF4-FFF2-40B4-BE49-F238E27FC236}">
                <a16:creationId xmlns:a16="http://schemas.microsoft.com/office/drawing/2014/main" id="{C577134E-7BD2-41D9-AA61-2793B61559C2}"/>
              </a:ext>
            </a:extLst>
          </p:cNvPr>
          <p:cNvSpPr>
            <a:spLocks noGrp="1"/>
          </p:cNvSpPr>
          <p:nvPr>
            <p:ph sz="quarter" idx="13"/>
          </p:nvPr>
        </p:nvSpPr>
        <p:spPr>
          <a:xfrm>
            <a:off x="990343" y="2231098"/>
            <a:ext cx="4689216" cy="3522569"/>
          </a:xfrm>
        </p:spPr>
        <p:txBody>
          <a:bodyPr anchor="t">
            <a:normAutofit/>
          </a:bodyPr>
          <a:lstStyle/>
          <a:p>
            <a:pPr algn="just">
              <a:lnSpc>
                <a:spcPct val="150000"/>
              </a:lnSpc>
            </a:pPr>
            <a:r>
              <a:rPr lang="en-US" sz="1600" b="0" i="0" dirty="0">
                <a:solidFill>
                  <a:srgbClr val="555555"/>
                </a:solidFill>
                <a:effectLst/>
                <a:latin typeface="Times New Roman" panose="02020603050405020304" pitchFamily="18" charset="0"/>
                <a:cs typeface="Times New Roman" panose="02020603050405020304" pitchFamily="18" charset="0"/>
              </a:rPr>
              <a:t>There are protocols which over –see how messages(data) are broadcasted to the </a:t>
            </a:r>
            <a:r>
              <a:rPr lang="en-US" sz="1600" b="0" i="0" dirty="0" err="1">
                <a:solidFill>
                  <a:srgbClr val="555555"/>
                </a:solidFill>
                <a:effectLst/>
                <a:latin typeface="Times New Roman" panose="02020603050405020304" pitchFamily="18" charset="0"/>
                <a:cs typeface="Times New Roman" panose="02020603050405020304" pitchFamily="18" charset="0"/>
              </a:rPr>
              <a:t>cloud.This</a:t>
            </a:r>
            <a:r>
              <a:rPr lang="en-US" sz="1600" b="0" i="0" dirty="0">
                <a:solidFill>
                  <a:srgbClr val="555555"/>
                </a:solidFill>
                <a:effectLst/>
                <a:latin typeface="Times New Roman" panose="02020603050405020304" pitchFamily="18" charset="0"/>
                <a:cs typeface="Times New Roman" panose="02020603050405020304" pitchFamily="18" charset="0"/>
              </a:rPr>
              <a:t> layer deals with various messaging protocols such as MQTT, CoAP, HTTP, FTP (or Secured FTP), SSH etc. It defines how messages are broadcasted to the cloud.</a:t>
            </a:r>
            <a:endParaRPr lang="en-US" sz="2400" dirty="0">
              <a:latin typeface="Times New Roman" panose="02020603050405020304" pitchFamily="18" charset="0"/>
              <a:cs typeface="Times New Roman" panose="02020603050405020304" pitchFamily="18" charset="0"/>
            </a:endParaRPr>
          </a:p>
        </p:txBody>
      </p:sp>
      <p:pic>
        <p:nvPicPr>
          <p:cNvPr id="7" name="Content Placeholder 6" descr="Diagram&#10;&#10;Description automatically generated">
            <a:extLst>
              <a:ext uri="{FF2B5EF4-FFF2-40B4-BE49-F238E27FC236}">
                <a16:creationId xmlns:a16="http://schemas.microsoft.com/office/drawing/2014/main" id="{68045F9A-3628-4BE8-BBD0-3F135DCAB3E3}"/>
              </a:ext>
            </a:extLst>
          </p:cNvPr>
          <p:cNvPicPr>
            <a:picLocks noChangeAspect="1"/>
          </p:cNvPicPr>
          <p:nvPr/>
        </p:nvPicPr>
        <p:blipFill>
          <a:blip r:embed="rId2"/>
          <a:stretch>
            <a:fillRect/>
          </a:stretch>
        </p:blipFill>
        <p:spPr>
          <a:xfrm>
            <a:off x="6512442" y="1070198"/>
            <a:ext cx="5201023" cy="4303846"/>
          </a:xfrm>
          <a:prstGeom prst="rect">
            <a:avLst/>
          </a:prstGeom>
        </p:spPr>
      </p:pic>
      <p:sp>
        <p:nvSpPr>
          <p:cNvPr id="16" name="Rectangle 15">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29BE0ECF-F1D7-4723-A614-9C7EC7644DF0}"/>
              </a:ext>
            </a:extLst>
          </p:cNvPr>
          <p:cNvPicPr>
            <a:picLocks noChangeAspect="1" noChangeArrowheads="1"/>
          </p:cNvPicPr>
          <p:nvPr/>
        </p:nvPicPr>
        <p:blipFill>
          <a:blip r:embed="rId3" cstate="print"/>
          <a:srcRect/>
          <a:stretch>
            <a:fillRect/>
          </a:stretch>
        </p:blipFill>
        <p:spPr bwMode="auto">
          <a:xfrm>
            <a:off x="8934450" y="37211"/>
            <a:ext cx="3257550" cy="9144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6D22F896-40B5-4ADD-8801-0D06FADFA095}" type="slidenum">
              <a:rPr lang="en-US" smtClean="0"/>
              <a:t>26</a:t>
            </a:fld>
            <a:endParaRPr lang="en-US" dirty="0"/>
          </a:p>
        </p:txBody>
      </p:sp>
    </p:spTree>
    <p:extLst>
      <p:ext uri="{BB962C8B-B14F-4D97-AF65-F5344CB8AC3E}">
        <p14:creationId xmlns:p14="http://schemas.microsoft.com/office/powerpoint/2010/main" val="107846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C496F8-1A29-4461-AAF4-1D06C8597F74}"/>
              </a:ext>
            </a:extLst>
          </p:cNvPr>
          <p:cNvSpPr>
            <a:spLocks noGrp="1"/>
          </p:cNvSpPr>
          <p:nvPr>
            <p:ph type="title"/>
          </p:nvPr>
        </p:nvSpPr>
        <p:spPr>
          <a:xfrm>
            <a:off x="1136397" y="502021"/>
            <a:ext cx="4959603" cy="1642969"/>
          </a:xfrm>
        </p:spPr>
        <p:txBody>
          <a:bodyPr anchor="b">
            <a:normAutofit/>
          </a:bodyPr>
          <a:lstStyle/>
          <a:p>
            <a:pPr fontAlgn="base"/>
            <a:r>
              <a:rPr lang="en-US" sz="3700" b="1" i="0" dirty="0">
                <a:effectLst/>
                <a:latin typeface="Times New Roman" panose="02020603050405020304" pitchFamily="18" charset="0"/>
                <a:cs typeface="Times New Roman" panose="02020603050405020304" pitchFamily="18" charset="0"/>
              </a:rPr>
              <a:t>IoT Stack Layer 6-User experience layer :</a:t>
            </a:r>
            <a:br>
              <a:rPr lang="en-US" sz="3700" b="0" i="0" dirty="0">
                <a:effectLst/>
                <a:latin typeface="Arial" panose="020B0604020202020204" pitchFamily="34" charset="0"/>
              </a:rPr>
            </a:br>
            <a:endParaRPr lang="en-US" sz="3700" dirty="0"/>
          </a:p>
        </p:txBody>
      </p:sp>
      <p:sp>
        <p:nvSpPr>
          <p:cNvPr id="11" name="Content Placeholder 10">
            <a:extLst>
              <a:ext uri="{FF2B5EF4-FFF2-40B4-BE49-F238E27FC236}">
                <a16:creationId xmlns:a16="http://schemas.microsoft.com/office/drawing/2014/main" id="{8BC7B4A1-0FC5-4E9C-8C32-AA6DBDBDF356}"/>
              </a:ext>
            </a:extLst>
          </p:cNvPr>
          <p:cNvSpPr>
            <a:spLocks noGrp="1"/>
          </p:cNvSpPr>
          <p:nvPr>
            <p:ph sz="quarter" idx="13"/>
          </p:nvPr>
        </p:nvSpPr>
        <p:spPr>
          <a:xfrm>
            <a:off x="894978" y="1907429"/>
            <a:ext cx="5201022" cy="3905700"/>
          </a:xfrm>
        </p:spPr>
        <p:txBody>
          <a:bodyPr anchor="t">
            <a:normAutofit/>
          </a:bodyPr>
          <a:lstStyle/>
          <a:p>
            <a:pPr algn="just">
              <a:lnSpc>
                <a:spcPct val="150000"/>
              </a:lnSpc>
            </a:pPr>
            <a:r>
              <a:rPr lang="en-US" sz="1800" b="0" i="0" dirty="0">
                <a:solidFill>
                  <a:srgbClr val="555555"/>
                </a:solidFill>
                <a:effectLst/>
                <a:latin typeface="Times New Roman" panose="02020603050405020304" pitchFamily="18" charset="0"/>
                <a:cs typeface="Times New Roman" panose="02020603050405020304" pitchFamily="18" charset="0"/>
              </a:rPr>
              <a:t>This layer deals with providing best experience to the end users of IoT products. To fulfill this, this layer takes care of rich UI designs with lots of features. Various languages and tools are developed for the design of GUI interface softwares. These include objected oriented and procedure-oriented technologies as well database languages (DBMS, SQL) in addition to analytics tools.</a:t>
            </a:r>
            <a:endParaRPr lang="en-US"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41CF5422-1099-4647-86B9-E03BB9113DC5}"/>
              </a:ext>
            </a:extLst>
          </p:cNvPr>
          <p:cNvPicPr>
            <a:picLocks noChangeAspect="1"/>
          </p:cNvPicPr>
          <p:nvPr/>
        </p:nvPicPr>
        <p:blipFill>
          <a:blip r:embed="rId2"/>
          <a:stretch>
            <a:fillRect/>
          </a:stretch>
        </p:blipFill>
        <p:spPr>
          <a:xfrm>
            <a:off x="6369752" y="1907429"/>
            <a:ext cx="5201023" cy="3905700"/>
          </a:xfrm>
          <a:prstGeom prst="rect">
            <a:avLst/>
          </a:prstGeom>
        </p:spPr>
      </p:pic>
      <p:sp>
        <p:nvSpPr>
          <p:cNvPr id="16" name="Rectangle 15">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5EC4F829-70D8-4D58-AE49-3BE29D304A0D}"/>
              </a:ext>
            </a:extLst>
          </p:cNvPr>
          <p:cNvPicPr>
            <a:picLocks noChangeAspect="1" noChangeArrowheads="1"/>
          </p:cNvPicPr>
          <p:nvPr/>
        </p:nvPicPr>
        <p:blipFill>
          <a:blip r:embed="rId3" cstate="print"/>
          <a:srcRect/>
          <a:stretch>
            <a:fillRect/>
          </a:stretch>
        </p:blipFill>
        <p:spPr bwMode="auto">
          <a:xfrm>
            <a:off x="8887339" y="39315"/>
            <a:ext cx="3257550" cy="9144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6D22F896-40B5-4ADD-8801-0D06FADFA095}" type="slidenum">
              <a:rPr lang="en-US" smtClean="0"/>
              <a:t>27</a:t>
            </a:fld>
            <a:endParaRPr lang="en-US" dirty="0"/>
          </a:p>
        </p:txBody>
      </p:sp>
    </p:spTree>
    <p:extLst>
      <p:ext uri="{BB962C8B-B14F-4D97-AF65-F5344CB8AC3E}">
        <p14:creationId xmlns:p14="http://schemas.microsoft.com/office/powerpoint/2010/main" val="18182665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B95488-976F-4B4C-899C-8076902FCBD3}"/>
              </a:ext>
            </a:extLst>
          </p:cNvPr>
          <p:cNvSpPr>
            <a:spLocks noGrp="1"/>
          </p:cNvSpPr>
          <p:nvPr>
            <p:ph type="title"/>
          </p:nvPr>
        </p:nvSpPr>
        <p:spPr>
          <a:xfrm>
            <a:off x="1136397" y="502021"/>
            <a:ext cx="4959603" cy="1642969"/>
          </a:xfrm>
        </p:spPr>
        <p:txBody>
          <a:bodyPr anchor="b">
            <a:normAutofit/>
          </a:bodyPr>
          <a:lstStyle/>
          <a:p>
            <a:pPr fontAlgn="base"/>
            <a:r>
              <a:rPr lang="en-US" sz="3700" b="1" i="0">
                <a:effectLst/>
                <a:latin typeface="Times New Roman" panose="02020603050405020304" pitchFamily="18" charset="0"/>
                <a:cs typeface="Times New Roman" panose="02020603050405020304" pitchFamily="18" charset="0"/>
              </a:rPr>
              <a:t>IoT Stack Layer 7-Application layer :</a:t>
            </a:r>
            <a:br>
              <a:rPr lang="en-US" sz="3700" b="0" i="0">
                <a:effectLst/>
                <a:latin typeface="Arial" panose="020B0604020202020204" pitchFamily="34" charset="0"/>
              </a:rPr>
            </a:br>
            <a:endParaRPr lang="en-US" sz="3700"/>
          </a:p>
        </p:txBody>
      </p:sp>
      <p:sp>
        <p:nvSpPr>
          <p:cNvPr id="11" name="Content Placeholder 10">
            <a:extLst>
              <a:ext uri="{FF2B5EF4-FFF2-40B4-BE49-F238E27FC236}">
                <a16:creationId xmlns:a16="http://schemas.microsoft.com/office/drawing/2014/main" id="{C4186A69-8303-4204-962B-4EB4A2655137}"/>
              </a:ext>
            </a:extLst>
          </p:cNvPr>
          <p:cNvSpPr>
            <a:spLocks noGrp="1"/>
          </p:cNvSpPr>
          <p:nvPr>
            <p:ph sz="quarter" idx="13"/>
          </p:nvPr>
        </p:nvSpPr>
        <p:spPr>
          <a:xfrm>
            <a:off x="982538" y="2166534"/>
            <a:ext cx="4959603" cy="3522569"/>
          </a:xfrm>
        </p:spPr>
        <p:txBody>
          <a:bodyPr anchor="t">
            <a:normAutofit/>
          </a:bodyPr>
          <a:lstStyle/>
          <a:p>
            <a:pPr algn="just">
              <a:lnSpc>
                <a:spcPct val="150000"/>
              </a:lnSpc>
            </a:pPr>
            <a:r>
              <a:rPr lang="en-US" sz="2000" dirty="0">
                <a:latin typeface="Times New Roman" panose="02020603050405020304" pitchFamily="18" charset="0"/>
                <a:cs typeface="Times New Roman" panose="02020603050405020304" pitchFamily="18" charset="0"/>
              </a:rPr>
              <a:t>Application layer talks about the possible applications which can be built with the support of the rest of the layers. It can range from a simple automation application to smart city application.</a:t>
            </a:r>
          </a:p>
        </p:txBody>
      </p:sp>
      <p:pic>
        <p:nvPicPr>
          <p:cNvPr id="7" name="Content Placeholder 6">
            <a:extLst>
              <a:ext uri="{FF2B5EF4-FFF2-40B4-BE49-F238E27FC236}">
                <a16:creationId xmlns:a16="http://schemas.microsoft.com/office/drawing/2014/main" id="{6631206B-2F1F-4338-B204-E86A4C64EBC2}"/>
              </a:ext>
            </a:extLst>
          </p:cNvPr>
          <p:cNvPicPr>
            <a:picLocks noChangeAspect="1"/>
          </p:cNvPicPr>
          <p:nvPr/>
        </p:nvPicPr>
        <p:blipFill>
          <a:blip r:embed="rId2"/>
          <a:stretch>
            <a:fillRect/>
          </a:stretch>
        </p:blipFill>
        <p:spPr>
          <a:xfrm>
            <a:off x="6369752" y="1323505"/>
            <a:ext cx="5201023" cy="4394864"/>
          </a:xfrm>
          <a:prstGeom prst="rect">
            <a:avLst/>
          </a:prstGeom>
        </p:spPr>
      </p:pic>
      <p:sp>
        <p:nvSpPr>
          <p:cNvPr id="16" name="Rectangle 15">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13DAB747-9210-44D5-A289-E65F58B40B4C}"/>
              </a:ext>
            </a:extLst>
          </p:cNvPr>
          <p:cNvPicPr>
            <a:picLocks noChangeAspect="1" noChangeArrowheads="1"/>
          </p:cNvPicPr>
          <p:nvPr/>
        </p:nvPicPr>
        <p:blipFill>
          <a:blip r:embed="rId3" cstate="print"/>
          <a:srcRect/>
          <a:stretch>
            <a:fillRect/>
          </a:stretch>
        </p:blipFill>
        <p:spPr bwMode="auto">
          <a:xfrm>
            <a:off x="8887339" y="26539"/>
            <a:ext cx="3257550" cy="9144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6D22F896-40B5-4ADD-8801-0D06FADFA095}" type="slidenum">
              <a:rPr lang="en-US" smtClean="0"/>
              <a:t>28</a:t>
            </a:fld>
            <a:endParaRPr lang="en-US" dirty="0"/>
          </a:p>
        </p:txBody>
      </p:sp>
    </p:spTree>
    <p:extLst>
      <p:ext uri="{BB962C8B-B14F-4D97-AF65-F5344CB8AC3E}">
        <p14:creationId xmlns:p14="http://schemas.microsoft.com/office/powerpoint/2010/main" val="16640490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F35640BE-4BE4-4417-B0E2-A5A039CE274C}"/>
              </a:ext>
            </a:extLst>
          </p:cNvPr>
          <p:cNvPicPr>
            <a:picLocks noGrp="1" noChangeAspect="1"/>
          </p:cNvPicPr>
          <p:nvPr>
            <p:ph sz="quarter" idx="13"/>
          </p:nvPr>
        </p:nvPicPr>
        <p:blipFill>
          <a:blip r:embed="rId2"/>
          <a:stretch>
            <a:fillRect/>
          </a:stretch>
        </p:blipFill>
        <p:spPr>
          <a:xfrm>
            <a:off x="1414432" y="643467"/>
            <a:ext cx="9363136" cy="5571066"/>
          </a:xfrm>
          <a:prstGeom prst="rect">
            <a:avLst/>
          </a:prstGeom>
        </p:spPr>
      </p:pic>
      <p:pic>
        <p:nvPicPr>
          <p:cNvPr id="8" name="Picture 2">
            <a:extLst>
              <a:ext uri="{FF2B5EF4-FFF2-40B4-BE49-F238E27FC236}">
                <a16:creationId xmlns:a16="http://schemas.microsoft.com/office/drawing/2014/main" id="{0B01939E-3711-4709-99DA-1A04BF553E4A}"/>
              </a:ext>
            </a:extLst>
          </p:cNvPr>
          <p:cNvPicPr>
            <a:picLocks noChangeAspect="1" noChangeArrowheads="1"/>
          </p:cNvPicPr>
          <p:nvPr/>
        </p:nvPicPr>
        <p:blipFill>
          <a:blip r:embed="rId3" cstate="print"/>
          <a:srcRect/>
          <a:stretch>
            <a:fillRect/>
          </a:stretch>
        </p:blipFill>
        <p:spPr bwMode="auto">
          <a:xfrm>
            <a:off x="8457438" y="501650"/>
            <a:ext cx="3257550" cy="9144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6D22F896-40B5-4ADD-8801-0D06FADFA095}" type="slidenum">
              <a:rPr lang="en-US" smtClean="0"/>
              <a:t>29</a:t>
            </a:fld>
            <a:endParaRPr lang="en-US" dirty="0"/>
          </a:p>
        </p:txBody>
      </p:sp>
    </p:spTree>
    <p:extLst>
      <p:ext uri="{BB962C8B-B14F-4D97-AF65-F5344CB8AC3E}">
        <p14:creationId xmlns:p14="http://schemas.microsoft.com/office/powerpoint/2010/main" val="1580334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6428" y="627564"/>
            <a:ext cx="7474172" cy="1325563"/>
          </a:xfrm>
        </p:spPr>
        <p:txBody>
          <a:bodyPr>
            <a:normAutofit/>
          </a:bodyPr>
          <a:lstStyle/>
          <a:p>
            <a:r>
              <a:rPr lang="en-IN" b="1" dirty="0">
                <a:latin typeface="Times New Roman" panose="02020603050405020304" pitchFamily="18" charset="0"/>
                <a:cs typeface="Times New Roman" panose="02020603050405020304" pitchFamily="18" charset="0"/>
              </a:rPr>
              <a:t>Learning Outcomes:</a:t>
            </a:r>
          </a:p>
        </p:txBody>
      </p:sp>
      <p:sp>
        <p:nvSpPr>
          <p:cNvPr id="3" name="Content Placeholder 2"/>
          <p:cNvSpPr>
            <a:spLocks noGrp="1"/>
          </p:cNvSpPr>
          <p:nvPr>
            <p:ph idx="1"/>
          </p:nvPr>
        </p:nvSpPr>
        <p:spPr>
          <a:xfrm>
            <a:off x="663677" y="2064775"/>
            <a:ext cx="7946923" cy="3664012"/>
          </a:xfrm>
        </p:spPr>
        <p:txBody>
          <a:bodyPr anchor="ctr">
            <a:normAutofit/>
          </a:bodyPr>
          <a:lstStyle/>
          <a:p>
            <a:pPr marL="0" indent="0">
              <a:buNone/>
            </a:pPr>
            <a:r>
              <a:rPr lang="en-US" sz="2400" dirty="0">
                <a:latin typeface="Times New Roman" panose="02020603050405020304" pitchFamily="18" charset="0"/>
                <a:cs typeface="Times New Roman" panose="02020603050405020304" pitchFamily="18" charset="0"/>
              </a:rPr>
              <a:t>After completion of this unit, the student will be able to:</a:t>
            </a:r>
          </a:p>
          <a:p>
            <a:r>
              <a:rPr lang="en-IN" sz="2400" dirty="0">
                <a:latin typeface="Times New Roman" panose="02020603050405020304" pitchFamily="18" charset="0"/>
                <a:cs typeface="Times New Roman" panose="02020603050405020304" pitchFamily="18" charset="0"/>
              </a:rPr>
              <a:t>explain IoT architecture(L2)</a:t>
            </a:r>
          </a:p>
          <a:p>
            <a:r>
              <a:rPr lang="en-US" sz="2400" dirty="0">
                <a:latin typeface="Times New Roman" panose="02020603050405020304" pitchFamily="18" charset="0"/>
                <a:cs typeface="Times New Roman" panose="02020603050405020304" pitchFamily="18" charset="0"/>
              </a:rPr>
              <a:t>interpret the design principles that govern connected devices(L2)</a:t>
            </a:r>
          </a:p>
          <a:p>
            <a:r>
              <a:rPr lang="en-US" sz="2400" dirty="0">
                <a:latin typeface="Times New Roman" panose="02020603050405020304" pitchFamily="18" charset="0"/>
                <a:cs typeface="Times New Roman" panose="02020603050405020304" pitchFamily="18" charset="0"/>
              </a:rPr>
              <a:t>summarize the roles of various organizations for IoT(L2)</a:t>
            </a:r>
            <a:endParaRPr lang="en-IN" sz="2400"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rgbClr val="523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FFAC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a:extLst>
              <a:ext uri="{FF2B5EF4-FFF2-40B4-BE49-F238E27FC236}">
                <a16:creationId xmlns:a16="http://schemas.microsoft.com/office/drawing/2014/main" id="{32258FD5-DDA4-418E-A069-418D5C551E0E}"/>
              </a:ext>
            </a:extLst>
          </p:cNvPr>
          <p:cNvPicPr>
            <a:picLocks noChangeAspect="1" noChangeArrowheads="1"/>
          </p:cNvPicPr>
          <p:nvPr/>
        </p:nvPicPr>
        <p:blipFill>
          <a:blip r:embed="rId2" cstate="print"/>
          <a:stretch>
            <a:fillRect/>
          </a:stretch>
        </p:blipFill>
        <p:spPr bwMode="auto">
          <a:xfrm>
            <a:off x="9254442" y="3223794"/>
            <a:ext cx="1462088" cy="410410"/>
          </a:xfrm>
          <a:prstGeom prst="rect">
            <a:avLst/>
          </a:prstGeom>
          <a:noFill/>
        </p:spPr>
      </p:pic>
      <p:sp>
        <p:nvSpPr>
          <p:cNvPr id="5" name="Slide Number Placeholder 4"/>
          <p:cNvSpPr>
            <a:spLocks noGrp="1"/>
          </p:cNvSpPr>
          <p:nvPr>
            <p:ph type="sldNum" sz="quarter" idx="12"/>
          </p:nvPr>
        </p:nvSpPr>
        <p:spPr/>
        <p:txBody>
          <a:bodyPr/>
          <a:lstStyle/>
          <a:p>
            <a:fld id="{931778F2-16FE-4488-A505-716B993CC2F1}" type="slidenum">
              <a:rPr lang="en-US" smtClean="0"/>
              <a:t>3</a:t>
            </a:fld>
            <a:endParaRPr lang="en-US"/>
          </a:p>
        </p:txBody>
      </p:sp>
    </p:spTree>
    <p:extLst>
      <p:ext uri="{BB962C8B-B14F-4D97-AF65-F5344CB8AC3E}">
        <p14:creationId xmlns:p14="http://schemas.microsoft.com/office/powerpoint/2010/main" val="29939112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5B9031-1C2A-4112-9E98-A896FAB4F17D}"/>
              </a:ext>
            </a:extLst>
          </p:cNvPr>
          <p:cNvSpPr>
            <a:spLocks noGrp="1"/>
          </p:cNvSpPr>
          <p:nvPr>
            <p:ph sz="quarter" idx="13"/>
          </p:nvPr>
        </p:nvSpPr>
        <p:spPr>
          <a:xfrm>
            <a:off x="913774" y="1002890"/>
            <a:ext cx="10363826" cy="4788309"/>
          </a:xfrm>
        </p:spPr>
        <p:txBody>
          <a:bodyPr>
            <a:normAutofit fontScale="70000" lnSpcReduction="20000"/>
          </a:bodyPr>
          <a:lstStyle/>
          <a:p>
            <a:pPr algn="just">
              <a:lnSpc>
                <a:spcPct val="150000"/>
              </a:lnSpc>
            </a:pPr>
            <a:r>
              <a:rPr lang="en-US" sz="2400" dirty="0">
                <a:latin typeface="Times New Roman" panose="02020603050405020304" pitchFamily="18" charset="0"/>
                <a:cs typeface="Times New Roman" panose="02020603050405020304" pitchFamily="18" charset="0"/>
              </a:rPr>
              <a:t>The above diagram is  related to Vegetable quality monitoring transport from source to the destination using IOT.</a:t>
            </a:r>
          </a:p>
          <a:p>
            <a:pPr algn="just">
              <a:lnSpc>
                <a:spcPct val="150000"/>
              </a:lnSpc>
            </a:pPr>
            <a:r>
              <a:rPr lang="en-US" sz="2400" dirty="0">
                <a:latin typeface="Times New Roman" panose="02020603050405020304" pitchFamily="18" charset="0"/>
                <a:cs typeface="Times New Roman" panose="02020603050405020304" pitchFamily="18" charset="0"/>
              </a:rPr>
              <a:t>The scenario is  to set the tempo, the architecture diagram of the smart vegetable quality tracking application for transport is presented.</a:t>
            </a:r>
          </a:p>
          <a:p>
            <a:pPr algn="just">
              <a:lnSpc>
                <a:spcPct val="150000"/>
              </a:lnSpc>
            </a:pPr>
            <a:r>
              <a:rPr lang="en-US" sz="2400" dirty="0">
                <a:latin typeface="Times New Roman" panose="02020603050405020304" pitchFamily="18" charset="0"/>
                <a:cs typeface="Times New Roman" panose="02020603050405020304" pitchFamily="18" charset="0"/>
              </a:rPr>
              <a:t>It starts with sensor layer, where temperature, humidity etc. are measured. Then data goes to the microcontroller; from there it goes to the cloud(Adafruit) and here the messaging protocols come in picture.</a:t>
            </a:r>
          </a:p>
          <a:p>
            <a:pPr algn="just">
              <a:lnSpc>
                <a:spcPct val="150000"/>
              </a:lnSpc>
            </a:pPr>
            <a:r>
              <a:rPr lang="en-US" sz="2400" dirty="0">
                <a:latin typeface="Times New Roman" panose="02020603050405020304" pitchFamily="18" charset="0"/>
                <a:cs typeface="Times New Roman" panose="02020603050405020304" pitchFamily="18" charset="0"/>
              </a:rPr>
              <a:t>Adafruit is the cloud storage platform being used in the application.</a:t>
            </a:r>
          </a:p>
          <a:p>
            <a:pPr algn="just">
              <a:lnSpc>
                <a:spcPct val="150000"/>
              </a:lnSpc>
            </a:pPr>
            <a:r>
              <a:rPr lang="en-US" sz="2400" dirty="0">
                <a:latin typeface="Times New Roman" panose="02020603050405020304" pitchFamily="18" charset="0"/>
                <a:cs typeface="Times New Roman" panose="02020603050405020304" pitchFamily="18" charset="0"/>
              </a:rPr>
              <a:t>RF protocols such as Wi-Fi are used for transport and communication.</a:t>
            </a:r>
          </a:p>
          <a:p>
            <a:pPr algn="just">
              <a:lnSpc>
                <a:spcPct val="150000"/>
              </a:lnSpc>
            </a:pPr>
            <a:r>
              <a:rPr lang="en-US" sz="2400" dirty="0">
                <a:latin typeface="Times New Roman" panose="02020603050405020304" pitchFamily="18" charset="0"/>
                <a:cs typeface="Times New Roman" panose="02020603050405020304" pitchFamily="18" charset="0"/>
              </a:rPr>
              <a:t>JSON (JavaScript Object Notation) is a lightweight data-interchange format. It is easy for humans to read and write.</a:t>
            </a:r>
          </a:p>
          <a:p>
            <a:pPr algn="just">
              <a:lnSpc>
                <a:spcPct val="150000"/>
              </a:lnSpc>
            </a:pPr>
            <a:r>
              <a:rPr lang="en-US" sz="2400" dirty="0">
                <a:latin typeface="Times New Roman" panose="02020603050405020304" pitchFamily="18" charset="0"/>
                <a:cs typeface="Times New Roman" panose="02020603050405020304" pitchFamily="18" charset="0"/>
              </a:rPr>
              <a:t>Use experience is taken care with Android application designed</a:t>
            </a:r>
            <a:r>
              <a:rPr lang="en-US" dirty="0"/>
              <a:t>.</a:t>
            </a:r>
          </a:p>
          <a:p>
            <a:endParaRPr lang="en-US" dirty="0"/>
          </a:p>
        </p:txBody>
      </p:sp>
      <p:pic>
        <p:nvPicPr>
          <p:cNvPr id="6" name="Picture 2">
            <a:extLst>
              <a:ext uri="{FF2B5EF4-FFF2-40B4-BE49-F238E27FC236}">
                <a16:creationId xmlns:a16="http://schemas.microsoft.com/office/drawing/2014/main" id="{C8F95A37-5F9A-47A0-AE1A-640B1AD9169D}"/>
              </a:ext>
            </a:extLst>
          </p:cNvPr>
          <p:cNvPicPr>
            <a:picLocks noChangeAspect="1" noChangeArrowheads="1"/>
          </p:cNvPicPr>
          <p:nvPr/>
        </p:nvPicPr>
        <p:blipFill>
          <a:blip r:embed="rId2" cstate="print"/>
          <a:srcRect/>
          <a:stretch>
            <a:fillRect/>
          </a:stretch>
        </p:blipFill>
        <p:spPr bwMode="auto">
          <a:xfrm>
            <a:off x="8934450" y="0"/>
            <a:ext cx="3257550" cy="9144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6D22F896-40B5-4ADD-8801-0D06FADFA095}" type="slidenum">
              <a:rPr lang="en-US" smtClean="0"/>
              <a:t>30</a:t>
            </a:fld>
            <a:endParaRPr lang="en-US" dirty="0"/>
          </a:p>
        </p:txBody>
      </p:sp>
    </p:spTree>
    <p:extLst>
      <p:ext uri="{BB962C8B-B14F-4D97-AF65-F5344CB8AC3E}">
        <p14:creationId xmlns:p14="http://schemas.microsoft.com/office/powerpoint/2010/main" val="31050324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9CA50-7C20-43B6-A92C-56AF140E034E}"/>
              </a:ext>
            </a:extLst>
          </p:cNvPr>
          <p:cNvSpPr>
            <a:spLocks noGrp="1"/>
          </p:cNvSpPr>
          <p:nvPr>
            <p:ph type="title"/>
          </p:nvPr>
        </p:nvSpPr>
        <p:spPr>
          <a:xfrm>
            <a:off x="4965430" y="629268"/>
            <a:ext cx="6586491" cy="1286160"/>
          </a:xfrm>
        </p:spPr>
        <p:txBody>
          <a:bodyPr anchor="b">
            <a:normAutofit/>
          </a:bodyPr>
          <a:lstStyle/>
          <a:p>
            <a:r>
              <a:rPr lang="en-US" sz="4100" b="1" i="0" dirty="0">
                <a:effectLst/>
                <a:latin typeface="urw-din"/>
              </a:rPr>
              <a:t>IoT(internet of things) Enabling </a:t>
            </a:r>
            <a:r>
              <a:rPr lang="en-US" sz="4100" b="1" dirty="0">
                <a:latin typeface="urw-din"/>
              </a:rPr>
              <a:t>T</a:t>
            </a:r>
            <a:r>
              <a:rPr lang="en-US" sz="4100" b="1" i="0" dirty="0">
                <a:effectLst/>
                <a:latin typeface="urw-din"/>
              </a:rPr>
              <a:t>echnologies</a:t>
            </a:r>
            <a:endParaRPr lang="en-US" sz="4100" dirty="0"/>
          </a:p>
        </p:txBody>
      </p:sp>
      <p:sp>
        <p:nvSpPr>
          <p:cNvPr id="24" name="Content Placeholder 2">
            <a:extLst>
              <a:ext uri="{FF2B5EF4-FFF2-40B4-BE49-F238E27FC236}">
                <a16:creationId xmlns:a16="http://schemas.microsoft.com/office/drawing/2014/main" id="{B2BB2044-EA23-473E-93D4-7706322DC763}"/>
              </a:ext>
            </a:extLst>
          </p:cNvPr>
          <p:cNvSpPr>
            <a:spLocks noGrp="1"/>
          </p:cNvSpPr>
          <p:nvPr>
            <p:ph sz="quarter" idx="13"/>
          </p:nvPr>
        </p:nvSpPr>
        <p:spPr>
          <a:xfrm>
            <a:off x="4965431" y="2438400"/>
            <a:ext cx="6586489" cy="3785419"/>
          </a:xfrm>
        </p:spPr>
        <p:txBody>
          <a:bodyPr>
            <a:normAutofit/>
          </a:bodyPr>
          <a:lstStyle/>
          <a:p>
            <a:pPr>
              <a:lnSpc>
                <a:spcPct val="150000"/>
              </a:lnSpc>
            </a:pPr>
            <a:r>
              <a:rPr lang="en-US" sz="1300" dirty="0">
                <a:latin typeface="Times New Roman" panose="02020603050405020304" pitchFamily="18" charset="0"/>
                <a:cs typeface="Times New Roman" panose="02020603050405020304" pitchFamily="18" charset="0"/>
              </a:rPr>
              <a:t>IOT is a collection/group of many technologies/devices. </a:t>
            </a:r>
          </a:p>
          <a:p>
            <a:pPr>
              <a:lnSpc>
                <a:spcPct val="150000"/>
              </a:lnSpc>
            </a:pPr>
            <a:r>
              <a:rPr lang="en-US" sz="1300" dirty="0">
                <a:latin typeface="Times New Roman" panose="02020603050405020304" pitchFamily="18" charset="0"/>
                <a:cs typeface="Times New Roman" panose="02020603050405020304" pitchFamily="18" charset="0"/>
              </a:rPr>
              <a:t>Starting from the simplest of sensors, embedded systems (the boards),  data analytics, mobile and mobile internet, security aspects, protocols involved, cloud storage (computing) – all these become enabling technologies. </a:t>
            </a:r>
          </a:p>
          <a:p>
            <a:pPr>
              <a:lnSpc>
                <a:spcPct val="150000"/>
              </a:lnSpc>
            </a:pPr>
            <a:r>
              <a:rPr lang="en-US" sz="1300" dirty="0">
                <a:latin typeface="Times New Roman" panose="02020603050405020304" pitchFamily="18" charset="0"/>
                <a:cs typeface="Times New Roman" panose="02020603050405020304" pitchFamily="18" charset="0"/>
              </a:rPr>
              <a:t>Overall, enabling technologies/devices shall fall under any of the following sections: </a:t>
            </a:r>
          </a:p>
          <a:p>
            <a:pPr>
              <a:lnSpc>
                <a:spcPct val="150000"/>
              </a:lnSpc>
            </a:pPr>
            <a:r>
              <a:rPr lang="en-US" sz="1300" dirty="0">
                <a:latin typeface="Times New Roman" panose="02020603050405020304" pitchFamily="18" charset="0"/>
                <a:cs typeface="Times New Roman" panose="02020603050405020304" pitchFamily="18" charset="0"/>
              </a:rPr>
              <a:t>Technologies help in acquiring data / sensing data </a:t>
            </a:r>
          </a:p>
          <a:p>
            <a:pPr>
              <a:lnSpc>
                <a:spcPct val="150000"/>
              </a:lnSpc>
            </a:pPr>
            <a:r>
              <a:rPr lang="en-US" sz="1300" dirty="0">
                <a:latin typeface="Times New Roman" panose="02020603050405020304" pitchFamily="18" charset="0"/>
                <a:cs typeface="Times New Roman" panose="02020603050405020304" pitchFamily="18" charset="0"/>
              </a:rPr>
              <a:t>Technologies that help in analyzing data / processing data</a:t>
            </a:r>
          </a:p>
          <a:p>
            <a:pPr>
              <a:lnSpc>
                <a:spcPct val="150000"/>
              </a:lnSpc>
            </a:pPr>
            <a:r>
              <a:rPr lang="en-US" sz="1300" dirty="0">
                <a:latin typeface="Times New Roman" panose="02020603050405020304" pitchFamily="18" charset="0"/>
                <a:cs typeface="Times New Roman" panose="02020603050405020304" pitchFamily="18" charset="0"/>
              </a:rPr>
              <a:t>Technologies that help in taking control action </a:t>
            </a:r>
          </a:p>
          <a:p>
            <a:pPr>
              <a:lnSpc>
                <a:spcPct val="150000"/>
              </a:lnSpc>
            </a:pPr>
            <a:r>
              <a:rPr lang="en-US" sz="1300" dirty="0">
                <a:latin typeface="Times New Roman" panose="02020603050405020304" pitchFamily="18" charset="0"/>
                <a:cs typeface="Times New Roman" panose="02020603050405020304" pitchFamily="18" charset="0"/>
              </a:rPr>
              <a:t>Technologies that help in enhancing the security / privacy</a:t>
            </a:r>
          </a:p>
        </p:txBody>
      </p:sp>
      <p:pic>
        <p:nvPicPr>
          <p:cNvPr id="7" name="Picture 6" descr="CPU with binary numbers and blueprint">
            <a:extLst>
              <a:ext uri="{FF2B5EF4-FFF2-40B4-BE49-F238E27FC236}">
                <a16:creationId xmlns:a16="http://schemas.microsoft.com/office/drawing/2014/main" id="{83EE451F-7099-4C2F-A77F-B50DF739562B}"/>
              </a:ext>
            </a:extLst>
          </p:cNvPr>
          <p:cNvPicPr>
            <a:picLocks noChangeAspect="1"/>
          </p:cNvPicPr>
          <p:nvPr/>
        </p:nvPicPr>
        <p:blipFill rotWithShape="1">
          <a:blip r:embed="rId2"/>
          <a:srcRect l="33939" r="28039"/>
          <a:stretch/>
        </p:blipFill>
        <p:spPr>
          <a:xfrm>
            <a:off x="20" y="10"/>
            <a:ext cx="4635571" cy="6857990"/>
          </a:xfrm>
          <a:prstGeom prst="rect">
            <a:avLst/>
          </a:prstGeom>
          <a:effectLst/>
        </p:spPr>
      </p:pic>
      <p:cxnSp>
        <p:nvCxnSpPr>
          <p:cNvPr id="11"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87ECFF"/>
            </a:solidFill>
          </a:ln>
        </p:spPr>
        <p:style>
          <a:lnRef idx="1">
            <a:schemeClr val="accent1"/>
          </a:lnRef>
          <a:fillRef idx="0">
            <a:schemeClr val="accent1"/>
          </a:fillRef>
          <a:effectRef idx="0">
            <a:schemeClr val="accent1"/>
          </a:effectRef>
          <a:fontRef idx="minor">
            <a:schemeClr val="tx1"/>
          </a:fontRef>
        </p:style>
      </p:cxnSp>
      <p:pic>
        <p:nvPicPr>
          <p:cNvPr id="8" name="Picture 2">
            <a:extLst>
              <a:ext uri="{FF2B5EF4-FFF2-40B4-BE49-F238E27FC236}">
                <a16:creationId xmlns:a16="http://schemas.microsoft.com/office/drawing/2014/main" id="{6036CD1C-B2BB-45D2-9189-67A99EA26C5E}"/>
              </a:ext>
            </a:extLst>
          </p:cNvPr>
          <p:cNvPicPr>
            <a:picLocks noChangeAspect="1" noChangeArrowheads="1"/>
          </p:cNvPicPr>
          <p:nvPr/>
        </p:nvPicPr>
        <p:blipFill>
          <a:blip r:embed="rId3" cstate="print"/>
          <a:srcRect/>
          <a:stretch>
            <a:fillRect/>
          </a:stretch>
        </p:blipFill>
        <p:spPr bwMode="auto">
          <a:xfrm>
            <a:off x="8934430" y="0"/>
            <a:ext cx="3257550" cy="840658"/>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6D22F896-40B5-4ADD-8801-0D06FADFA095}" type="slidenum">
              <a:rPr lang="en-US" smtClean="0"/>
              <a:t>31</a:t>
            </a:fld>
            <a:endParaRPr lang="en-US" dirty="0"/>
          </a:p>
        </p:txBody>
      </p:sp>
    </p:spTree>
    <p:extLst>
      <p:ext uri="{BB962C8B-B14F-4D97-AF65-F5344CB8AC3E}">
        <p14:creationId xmlns:p14="http://schemas.microsoft.com/office/powerpoint/2010/main" val="8909014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Content Placeholder 2">
            <a:extLst>
              <a:ext uri="{FF2B5EF4-FFF2-40B4-BE49-F238E27FC236}">
                <a16:creationId xmlns:a16="http://schemas.microsoft.com/office/drawing/2014/main" id="{93883999-C271-4707-8454-A6687834244C}"/>
              </a:ext>
            </a:extLst>
          </p:cNvPr>
          <p:cNvSpPr>
            <a:spLocks noGrp="1"/>
          </p:cNvSpPr>
          <p:nvPr>
            <p:ph sz="quarter" idx="13"/>
          </p:nvPr>
        </p:nvSpPr>
        <p:spPr>
          <a:xfrm>
            <a:off x="1653363" y="2176272"/>
            <a:ext cx="9367204" cy="4041648"/>
          </a:xfrm>
        </p:spPr>
        <p:txBody>
          <a:bodyPr anchor="t">
            <a:normAutofit/>
          </a:bodyPr>
          <a:lstStyle/>
          <a:p>
            <a:pPr fontAlgn="base"/>
            <a:r>
              <a:rPr lang="en-US" sz="2400" b="1" i="0" dirty="0">
                <a:effectLst/>
                <a:latin typeface="urw-din"/>
              </a:rPr>
              <a:t>IoT(internet of things) enabling technologies are </a:t>
            </a:r>
            <a:endParaRPr lang="en-US" sz="2400" b="0" i="0" dirty="0">
              <a:effectLst/>
              <a:latin typeface="urw-din"/>
            </a:endParaRPr>
          </a:p>
          <a:p>
            <a:pPr fontAlgn="base">
              <a:buFont typeface="+mj-lt"/>
              <a:buAutoNum type="arabicPeriod"/>
            </a:pPr>
            <a:r>
              <a:rPr lang="en-US" sz="2400" b="0" i="0" dirty="0">
                <a:effectLst/>
                <a:latin typeface="urw-din"/>
              </a:rPr>
              <a:t>Wireless Sensor Network</a:t>
            </a:r>
          </a:p>
          <a:p>
            <a:pPr fontAlgn="base">
              <a:buFont typeface="+mj-lt"/>
              <a:buAutoNum type="arabicPeriod"/>
            </a:pPr>
            <a:r>
              <a:rPr lang="en-US" sz="2400" b="0" i="0" dirty="0">
                <a:effectLst/>
                <a:latin typeface="urw-din"/>
              </a:rPr>
              <a:t>Cloud Computing</a:t>
            </a:r>
          </a:p>
          <a:p>
            <a:pPr fontAlgn="base">
              <a:buFont typeface="+mj-lt"/>
              <a:buAutoNum type="arabicPeriod"/>
            </a:pPr>
            <a:r>
              <a:rPr lang="en-US" sz="2400" b="0" i="0" dirty="0">
                <a:effectLst/>
                <a:latin typeface="urw-din"/>
              </a:rPr>
              <a:t>Big Data Analytics</a:t>
            </a:r>
          </a:p>
          <a:p>
            <a:pPr fontAlgn="base">
              <a:buFont typeface="+mj-lt"/>
              <a:buAutoNum type="arabicPeriod"/>
            </a:pPr>
            <a:r>
              <a:rPr lang="en-US" sz="2400" b="0" i="0" dirty="0">
                <a:effectLst/>
                <a:latin typeface="urw-din"/>
              </a:rPr>
              <a:t>Communications Protocols</a:t>
            </a:r>
          </a:p>
          <a:p>
            <a:pPr fontAlgn="base">
              <a:buFont typeface="+mj-lt"/>
              <a:buAutoNum type="arabicPeriod"/>
            </a:pPr>
            <a:r>
              <a:rPr lang="en-US" sz="2400" b="0" i="0" dirty="0">
                <a:effectLst/>
                <a:latin typeface="urw-din"/>
              </a:rPr>
              <a:t>Embedded System</a:t>
            </a:r>
          </a:p>
          <a:p>
            <a:endParaRPr lang="en-US" sz="2400" dirty="0"/>
          </a:p>
        </p:txBody>
      </p:sp>
      <p:pic>
        <p:nvPicPr>
          <p:cNvPr id="8" name="Picture 2">
            <a:extLst>
              <a:ext uri="{FF2B5EF4-FFF2-40B4-BE49-F238E27FC236}">
                <a16:creationId xmlns:a16="http://schemas.microsoft.com/office/drawing/2014/main" id="{FFBDFCC6-1DED-4FBD-A9C3-FC76EE9F783F}"/>
              </a:ext>
            </a:extLst>
          </p:cNvPr>
          <p:cNvPicPr>
            <a:picLocks noChangeAspect="1" noChangeArrowheads="1"/>
          </p:cNvPicPr>
          <p:nvPr/>
        </p:nvPicPr>
        <p:blipFill>
          <a:blip r:embed="rId2" cstate="print"/>
          <a:srcRect/>
          <a:stretch>
            <a:fillRect/>
          </a:stretch>
        </p:blipFill>
        <p:spPr bwMode="auto">
          <a:xfrm>
            <a:off x="8934449" y="77724"/>
            <a:ext cx="3257550" cy="9144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6D22F896-40B5-4ADD-8801-0D06FADFA095}" type="slidenum">
              <a:rPr lang="en-US" smtClean="0"/>
              <a:t>32</a:t>
            </a:fld>
            <a:endParaRPr lang="en-US" dirty="0"/>
          </a:p>
        </p:txBody>
      </p:sp>
    </p:spTree>
    <p:extLst>
      <p:ext uri="{BB962C8B-B14F-4D97-AF65-F5344CB8AC3E}">
        <p14:creationId xmlns:p14="http://schemas.microsoft.com/office/powerpoint/2010/main" val="31222575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B6ECB93-D7FF-4F09-A8ED-D4588EE7C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91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4879F9-2C61-4F8B-B9DD-ED836C94FD20}"/>
              </a:ext>
            </a:extLst>
          </p:cNvPr>
          <p:cNvSpPr>
            <a:spLocks noGrp="1"/>
          </p:cNvSpPr>
          <p:nvPr>
            <p:ph type="title"/>
          </p:nvPr>
        </p:nvSpPr>
        <p:spPr>
          <a:xfrm>
            <a:off x="838200" y="365760"/>
            <a:ext cx="10515600" cy="1325563"/>
          </a:xfrm>
        </p:spPr>
        <p:txBody>
          <a:bodyPr>
            <a:normAutofit/>
          </a:bodyPr>
          <a:lstStyle/>
          <a:p>
            <a:r>
              <a:rPr lang="en-US">
                <a:solidFill>
                  <a:schemeClr val="bg1"/>
                </a:solidFill>
              </a:rPr>
              <a:t>Sensors:</a:t>
            </a:r>
          </a:p>
        </p:txBody>
      </p:sp>
      <p:sp>
        <p:nvSpPr>
          <p:cNvPr id="10" name="Content Placeholder 9">
            <a:extLst>
              <a:ext uri="{FF2B5EF4-FFF2-40B4-BE49-F238E27FC236}">
                <a16:creationId xmlns:a16="http://schemas.microsoft.com/office/drawing/2014/main" id="{F220CBB6-C01C-454D-B6BD-0D0B1AF6D041}"/>
              </a:ext>
            </a:extLst>
          </p:cNvPr>
          <p:cNvSpPr>
            <a:spLocks noGrp="1"/>
          </p:cNvSpPr>
          <p:nvPr>
            <p:ph sz="quarter" idx="13"/>
          </p:nvPr>
        </p:nvSpPr>
        <p:spPr>
          <a:xfrm>
            <a:off x="560439" y="2090484"/>
            <a:ext cx="5383161" cy="4265865"/>
          </a:xfrm>
        </p:spPr>
        <p:txBody>
          <a:bodyPr anchor="ctr">
            <a:normAutofit fontScale="40000" lnSpcReduction="20000"/>
          </a:bodyPr>
          <a:lstStyle/>
          <a:p>
            <a:pPr algn="just"/>
            <a:r>
              <a:rPr lang="en-US" sz="3500" dirty="0">
                <a:latin typeface="Times New Roman" panose="02020603050405020304" pitchFamily="18" charset="0"/>
                <a:cs typeface="Times New Roman" panose="02020603050405020304" pitchFamily="18" charset="0"/>
              </a:rPr>
              <a:t>Sensors are the heart of any IOT application. They sense the environment and retrieve the data.</a:t>
            </a:r>
          </a:p>
          <a:p>
            <a:pPr algn="just"/>
            <a:r>
              <a:rPr lang="en-US" sz="3500" dirty="0">
                <a:latin typeface="Times New Roman" panose="02020603050405020304" pitchFamily="18" charset="0"/>
                <a:cs typeface="Times New Roman" panose="02020603050405020304" pitchFamily="18" charset="0"/>
              </a:rPr>
              <a:t> An example of a sensor is a simple temperature monitoring application like a thermometer(temperature sensor):it fetches data for us to operate on. Sensors could be analog or digital.</a:t>
            </a:r>
          </a:p>
          <a:p>
            <a:pPr algn="just"/>
            <a:r>
              <a:rPr lang="en-US" sz="3500" dirty="0">
                <a:latin typeface="Times New Roman" panose="02020603050405020304" pitchFamily="18" charset="0"/>
                <a:cs typeface="Times New Roman" panose="02020603050405020304" pitchFamily="18" charset="0"/>
              </a:rPr>
              <a:t>Some examples of sensors which could be regarded as enabling technologies:</a:t>
            </a:r>
          </a:p>
          <a:p>
            <a:pPr marL="0" indent="0" algn="just">
              <a:buNone/>
            </a:pPr>
            <a:r>
              <a:rPr lang="en-US" sz="3500" dirty="0">
                <a:latin typeface="Times New Roman" panose="02020603050405020304" pitchFamily="18" charset="0"/>
                <a:cs typeface="Times New Roman" panose="02020603050405020304" pitchFamily="18" charset="0"/>
              </a:rPr>
              <a:t>i. The camera used in home security system is a sensor.</a:t>
            </a:r>
          </a:p>
          <a:p>
            <a:pPr marL="0" indent="0" algn="just">
              <a:buNone/>
            </a:pPr>
            <a:r>
              <a:rPr lang="en-US" sz="3500" dirty="0">
                <a:latin typeface="Times New Roman" panose="02020603050405020304" pitchFamily="18" charset="0"/>
                <a:cs typeface="Times New Roman" panose="02020603050405020304" pitchFamily="18" charset="0"/>
              </a:rPr>
              <a:t>ii.Weather tracking system could use the temperature/humidity/moisture sensors and their data could be analyzed.</a:t>
            </a:r>
          </a:p>
          <a:p>
            <a:pPr marL="0" indent="0" algn="just">
              <a:buNone/>
            </a:pPr>
            <a:r>
              <a:rPr lang="en-US" sz="3500" dirty="0">
                <a:latin typeface="Times New Roman" panose="02020603050405020304" pitchFamily="18" charset="0"/>
                <a:cs typeface="Times New Roman" panose="02020603050405020304" pitchFamily="18" charset="0"/>
              </a:rPr>
              <a:t>iii.Vehice heath monitoring sensors keep track of speed ,tyre pressure etc.</a:t>
            </a:r>
          </a:p>
          <a:p>
            <a:pPr marL="0" indent="0" algn="just">
              <a:buNone/>
            </a:pPr>
            <a:r>
              <a:rPr lang="en-US" sz="3500" dirty="0" err="1">
                <a:latin typeface="Times New Roman" panose="02020603050405020304" pitchFamily="18" charset="0"/>
                <a:cs typeface="Times New Roman" panose="02020603050405020304" pitchFamily="18" charset="0"/>
              </a:rPr>
              <a:t>iv.Vibration</a:t>
            </a:r>
            <a:r>
              <a:rPr lang="en-US" sz="3500" dirty="0">
                <a:latin typeface="Times New Roman" panose="02020603050405020304" pitchFamily="18" charset="0"/>
                <a:cs typeface="Times New Roman" panose="02020603050405020304" pitchFamily="18" charset="0"/>
              </a:rPr>
              <a:t>  sensors are used to track the quality of building/structures.</a:t>
            </a:r>
          </a:p>
          <a:p>
            <a:pPr marL="0" indent="0" algn="just">
              <a:buNone/>
            </a:pPr>
            <a:r>
              <a:rPr lang="en-US" sz="3500" dirty="0" err="1">
                <a:latin typeface="Times New Roman" panose="02020603050405020304" pitchFamily="18" charset="0"/>
                <a:cs typeface="Times New Roman" panose="02020603050405020304" pitchFamily="18" charset="0"/>
              </a:rPr>
              <a:t>v.Water</a:t>
            </a:r>
            <a:r>
              <a:rPr lang="en-US" sz="3500" dirty="0">
                <a:latin typeface="Times New Roman" panose="02020603050405020304" pitchFamily="18" charset="0"/>
                <a:cs typeface="Times New Roman" panose="02020603050405020304" pitchFamily="18" charset="0"/>
              </a:rPr>
              <a:t> quality is monitored through sensors that measures PH,turbidity,chloride </a:t>
            </a:r>
            <a:r>
              <a:rPr lang="en-US" sz="3500" dirty="0" err="1">
                <a:latin typeface="Times New Roman" panose="02020603050405020304" pitchFamily="18" charset="0"/>
                <a:cs typeface="Times New Roman" panose="02020603050405020304" pitchFamily="18" charset="0"/>
              </a:rPr>
              <a:t>level,etc</a:t>
            </a:r>
            <a:r>
              <a:rPr lang="en-US" sz="3500" dirty="0">
                <a:latin typeface="Times New Roman" panose="02020603050405020304" pitchFamily="18" charset="0"/>
                <a:cs typeface="Times New Roman" panose="02020603050405020304" pitchFamily="18" charset="0"/>
              </a:rPr>
              <a:t>.</a:t>
            </a:r>
          </a:p>
          <a:p>
            <a:pPr marL="0" indent="0" algn="just">
              <a:buNone/>
            </a:pPr>
            <a:r>
              <a:rPr lang="en-US" sz="3500" dirty="0">
                <a:latin typeface="Times New Roman" panose="02020603050405020304" pitchFamily="18" charset="0"/>
                <a:cs typeface="Times New Roman" panose="02020603050405020304" pitchFamily="18" charset="0"/>
              </a:rPr>
              <a:t>vi. Pedestrian signal operation with human presence  detection with PIR sensor .</a:t>
            </a:r>
          </a:p>
          <a:p>
            <a:pPr marL="0" indent="0" algn="just">
              <a:buNone/>
            </a:pPr>
            <a:r>
              <a:rPr lang="en-US" sz="3500" dirty="0">
                <a:latin typeface="Times New Roman" panose="02020603050405020304" pitchFamily="18" charset="0"/>
                <a:cs typeface="Times New Roman" panose="02020603050405020304" pitchFamily="18" charset="0"/>
              </a:rPr>
              <a:t>[https://www.utmel.com/blog/categories/sensors/ten-smart-sensor-technology-trends-for-iot-applications]</a:t>
            </a:r>
          </a:p>
          <a:p>
            <a:endParaRPr lang="en-US" sz="2200" dirty="0"/>
          </a:p>
        </p:txBody>
      </p:sp>
      <p:pic>
        <p:nvPicPr>
          <p:cNvPr id="6" name="Content Placeholder 5">
            <a:extLst>
              <a:ext uri="{FF2B5EF4-FFF2-40B4-BE49-F238E27FC236}">
                <a16:creationId xmlns:a16="http://schemas.microsoft.com/office/drawing/2014/main" id="{D04EA80B-43D2-4C7A-9E23-9A6AED191A56}"/>
              </a:ext>
            </a:extLst>
          </p:cNvPr>
          <p:cNvPicPr>
            <a:picLocks noChangeAspect="1"/>
          </p:cNvPicPr>
          <p:nvPr/>
        </p:nvPicPr>
        <p:blipFill rotWithShape="1">
          <a:blip r:embed="rId2"/>
          <a:srcRect l="1622" r="-3" b="-3"/>
          <a:stretch/>
        </p:blipFill>
        <p:spPr>
          <a:xfrm>
            <a:off x="6469627" y="2090484"/>
            <a:ext cx="5161933" cy="4086479"/>
          </a:xfrm>
          <a:prstGeom prst="rect">
            <a:avLst/>
          </a:prstGeom>
        </p:spPr>
      </p:pic>
      <p:pic>
        <p:nvPicPr>
          <p:cNvPr id="9" name="Picture 2">
            <a:extLst>
              <a:ext uri="{FF2B5EF4-FFF2-40B4-BE49-F238E27FC236}">
                <a16:creationId xmlns:a16="http://schemas.microsoft.com/office/drawing/2014/main" id="{A4CD644B-1939-458C-B1BD-A489DA48CC39}"/>
              </a:ext>
            </a:extLst>
          </p:cNvPr>
          <p:cNvPicPr>
            <a:picLocks noChangeAspect="1" noChangeArrowheads="1"/>
          </p:cNvPicPr>
          <p:nvPr/>
        </p:nvPicPr>
        <p:blipFill>
          <a:blip r:embed="rId3" cstate="print"/>
          <a:srcRect/>
          <a:stretch>
            <a:fillRect/>
          </a:stretch>
        </p:blipFill>
        <p:spPr bwMode="auto">
          <a:xfrm>
            <a:off x="8825049" y="41149"/>
            <a:ext cx="3257550" cy="9144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6D22F896-40B5-4ADD-8801-0D06FADFA095}" type="slidenum">
              <a:rPr lang="en-US" smtClean="0"/>
              <a:t>33</a:t>
            </a:fld>
            <a:endParaRPr lang="en-US" dirty="0"/>
          </a:p>
        </p:txBody>
      </p:sp>
    </p:spTree>
    <p:extLst>
      <p:ext uri="{BB962C8B-B14F-4D97-AF65-F5344CB8AC3E}">
        <p14:creationId xmlns:p14="http://schemas.microsoft.com/office/powerpoint/2010/main" val="22008708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C6C345-87CD-42AF-AE23-CDD5DBE8A52D}"/>
              </a:ext>
            </a:extLst>
          </p:cNvPr>
          <p:cNvSpPr>
            <a:spLocks noGrp="1"/>
          </p:cNvSpPr>
          <p:nvPr>
            <p:ph type="title"/>
          </p:nvPr>
        </p:nvSpPr>
        <p:spPr>
          <a:xfrm>
            <a:off x="838200" y="365125"/>
            <a:ext cx="10515600" cy="1325563"/>
          </a:xfrm>
        </p:spPr>
        <p:txBody>
          <a:bodyPr>
            <a:normAutofit/>
          </a:bodyPr>
          <a:lstStyle/>
          <a:p>
            <a:r>
              <a:rPr lang="en-US" sz="5400" b="1" i="0">
                <a:effectLst/>
                <a:latin typeface="urw-din"/>
              </a:rPr>
              <a:t>Cloud Computing :</a:t>
            </a:r>
            <a:endParaRPr lang="en-US" sz="5400" dirty="0"/>
          </a:p>
        </p:txBody>
      </p:sp>
      <p:sp>
        <p:nvSpPr>
          <p:cNvPr id="2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AEE7A8B-05DD-401F-ABB5-B9C504B72D01}"/>
              </a:ext>
            </a:extLst>
          </p:cNvPr>
          <p:cNvSpPr>
            <a:spLocks noGrp="1"/>
          </p:cNvSpPr>
          <p:nvPr>
            <p:ph sz="quarter" idx="13"/>
          </p:nvPr>
        </p:nvSpPr>
        <p:spPr>
          <a:xfrm>
            <a:off x="838200" y="1929384"/>
            <a:ext cx="10684764" cy="4251960"/>
          </a:xfrm>
        </p:spPr>
        <p:txBody>
          <a:bodyPr>
            <a:normAutofit/>
          </a:bodyPr>
          <a:lstStyle/>
          <a:p>
            <a:pPr fontAlgn="base">
              <a:lnSpc>
                <a:spcPct val="100000"/>
              </a:lnSpc>
            </a:pPr>
            <a:r>
              <a:rPr lang="en-US" sz="2000" b="0" i="0" dirty="0">
                <a:effectLst/>
                <a:latin typeface="Times New Roman" panose="02020603050405020304" pitchFamily="18" charset="0"/>
                <a:cs typeface="Times New Roman" panose="02020603050405020304" pitchFamily="18" charset="0"/>
              </a:rPr>
              <a:t>It provides us the means by which we can access applications as utilities over the internet. Cloud means something which is present in remote locations. With Cloud computing, users can access any resources from anywhere like databases, webservers, storage, any device, and any software over the internet.</a:t>
            </a:r>
            <a:br>
              <a:rPr lang="en-US" sz="2200" b="0" i="0" dirty="0">
                <a:effectLst/>
                <a:latin typeface="urw-din"/>
              </a:rPr>
            </a:br>
            <a:r>
              <a:rPr lang="en-US" sz="2200" b="1" i="0" dirty="0">
                <a:effectLst/>
                <a:latin typeface="urw-din"/>
              </a:rPr>
              <a:t>Characteristics –</a:t>
            </a:r>
            <a:endParaRPr lang="en-US" sz="2200" b="0" i="0" dirty="0">
              <a:effectLst/>
              <a:latin typeface="urw-din"/>
            </a:endParaRPr>
          </a:p>
          <a:p>
            <a:pPr fontAlgn="base">
              <a:buFont typeface="+mj-lt"/>
              <a:buAutoNum type="arabicPeriod"/>
            </a:pPr>
            <a:r>
              <a:rPr lang="en-US" sz="2200" b="0" i="0" dirty="0">
                <a:effectLst/>
                <a:latin typeface="urw-din"/>
              </a:rPr>
              <a:t>Broad network access</a:t>
            </a:r>
          </a:p>
          <a:p>
            <a:pPr fontAlgn="base">
              <a:buFont typeface="+mj-lt"/>
              <a:buAutoNum type="arabicPeriod"/>
            </a:pPr>
            <a:r>
              <a:rPr lang="en-US" sz="2200" b="0" i="0" dirty="0">
                <a:effectLst/>
                <a:latin typeface="urw-din"/>
              </a:rPr>
              <a:t>On demand self-services</a:t>
            </a:r>
          </a:p>
          <a:p>
            <a:pPr fontAlgn="base">
              <a:buFont typeface="+mj-lt"/>
              <a:buAutoNum type="arabicPeriod"/>
            </a:pPr>
            <a:r>
              <a:rPr lang="en-US" sz="2200" b="0" i="0" dirty="0">
                <a:effectLst/>
                <a:latin typeface="urw-din"/>
              </a:rPr>
              <a:t>Rapid scalability</a:t>
            </a:r>
          </a:p>
          <a:p>
            <a:pPr fontAlgn="base">
              <a:buFont typeface="+mj-lt"/>
              <a:buAutoNum type="arabicPeriod"/>
            </a:pPr>
            <a:r>
              <a:rPr lang="en-US" sz="2200" b="0" i="0" dirty="0">
                <a:effectLst/>
                <a:latin typeface="urw-din"/>
              </a:rPr>
              <a:t>Measured service</a:t>
            </a:r>
          </a:p>
          <a:p>
            <a:pPr fontAlgn="base">
              <a:buFont typeface="+mj-lt"/>
              <a:buAutoNum type="arabicPeriod"/>
            </a:pPr>
            <a:r>
              <a:rPr lang="en-US" sz="2200" b="0" i="0" dirty="0">
                <a:effectLst/>
                <a:latin typeface="urw-din"/>
              </a:rPr>
              <a:t>Pay-per-use</a:t>
            </a:r>
          </a:p>
          <a:p>
            <a:endParaRPr lang="en-US" sz="2200" dirty="0"/>
          </a:p>
        </p:txBody>
      </p:sp>
      <p:sp>
        <p:nvSpPr>
          <p:cNvPr id="27" name="TextBox 26">
            <a:extLst>
              <a:ext uri="{FF2B5EF4-FFF2-40B4-BE49-F238E27FC236}">
                <a16:creationId xmlns:a16="http://schemas.microsoft.com/office/drawing/2014/main" id="{39BED1AC-CFEB-43CF-99E7-C96F4A2D5CE6}"/>
              </a:ext>
            </a:extLst>
          </p:cNvPr>
          <p:cNvSpPr txBox="1"/>
          <p:nvPr/>
        </p:nvSpPr>
        <p:spPr>
          <a:xfrm>
            <a:off x="5855110" y="3628103"/>
            <a:ext cx="5667854" cy="2554545"/>
          </a:xfrm>
          <a:prstGeom prst="rect">
            <a:avLst/>
          </a:prstGeom>
          <a:noFill/>
        </p:spPr>
        <p:txBody>
          <a:bodyPr wrap="square">
            <a:spAutoFit/>
          </a:bodyPr>
          <a:lstStyle/>
          <a:p>
            <a:pPr marL="1257300" lvl="2" indent="-342900">
              <a:buFont typeface="Wingdings" panose="05000000000000000000" pitchFamily="2" charset="2"/>
              <a:buChar char="Ø"/>
            </a:pPr>
            <a:r>
              <a:rPr lang="en-US" sz="2000" b="0" i="0" dirty="0">
                <a:solidFill>
                  <a:srgbClr val="273239"/>
                </a:solidFill>
                <a:effectLst/>
                <a:latin typeface="Times New Roman" panose="02020603050405020304" pitchFamily="18" charset="0"/>
                <a:cs typeface="Times New Roman" panose="02020603050405020304" pitchFamily="18" charset="0"/>
              </a:rPr>
              <a:t>Provides different services, such as –</a:t>
            </a:r>
            <a:endParaRPr lang="en-IN" sz="2000" dirty="0">
              <a:latin typeface="Times New Roman" panose="02020603050405020304" pitchFamily="18" charset="0"/>
              <a:cs typeface="Times New Roman" panose="02020603050405020304" pitchFamily="18" charset="0"/>
              <a:sym typeface="Wingdings" panose="05000000000000000000" pitchFamily="2" charset="2"/>
            </a:endParaRPr>
          </a:p>
          <a:p>
            <a:pPr lvl="2"/>
            <a:r>
              <a:rPr lang="en-IN" sz="2000" dirty="0">
                <a:latin typeface="Times New Roman" panose="02020603050405020304" pitchFamily="18" charset="0"/>
                <a:cs typeface="Times New Roman" panose="02020603050405020304" pitchFamily="18" charset="0"/>
                <a:sym typeface="Wingdings" panose="05000000000000000000" pitchFamily="2" charset="2"/>
              </a:rPr>
              <a:t>                .</a:t>
            </a:r>
            <a:r>
              <a:rPr lang="en-IN" sz="2000" dirty="0" err="1">
                <a:latin typeface="Times New Roman" panose="02020603050405020304" pitchFamily="18" charset="0"/>
                <a:cs typeface="Times New Roman" panose="02020603050405020304" pitchFamily="18" charset="0"/>
                <a:sym typeface="Wingdings" panose="05000000000000000000" pitchFamily="2" charset="2"/>
              </a:rPr>
              <a:t>Iaas</a:t>
            </a:r>
            <a:r>
              <a:rPr lang="en-IN" sz="2000" dirty="0">
                <a:latin typeface="Times New Roman" panose="02020603050405020304" pitchFamily="18" charset="0"/>
                <a:cs typeface="Times New Roman" panose="02020603050405020304" pitchFamily="18" charset="0"/>
                <a:sym typeface="Wingdings" panose="05000000000000000000" pitchFamily="2" charset="2"/>
              </a:rPr>
              <a:t>  (infrastructure as a service) </a:t>
            </a:r>
          </a:p>
          <a:p>
            <a:pPr lvl="2"/>
            <a:r>
              <a:rPr lang="en-IN" sz="2000" dirty="0">
                <a:latin typeface="Times New Roman" panose="02020603050405020304" pitchFamily="18" charset="0"/>
                <a:cs typeface="Times New Roman" panose="02020603050405020304" pitchFamily="18" charset="0"/>
                <a:sym typeface="Wingdings" panose="05000000000000000000" pitchFamily="2" charset="2"/>
              </a:rPr>
              <a:t>                .</a:t>
            </a:r>
            <a:r>
              <a:rPr lang="en-IN" sz="2000" dirty="0" err="1">
                <a:latin typeface="Times New Roman" panose="02020603050405020304" pitchFamily="18" charset="0"/>
                <a:cs typeface="Times New Roman" panose="02020603050405020304" pitchFamily="18" charset="0"/>
                <a:sym typeface="Wingdings" panose="05000000000000000000" pitchFamily="2" charset="2"/>
              </a:rPr>
              <a:t>Paas</a:t>
            </a:r>
            <a:r>
              <a:rPr lang="en-IN" sz="2000" dirty="0">
                <a:latin typeface="Times New Roman" panose="02020603050405020304" pitchFamily="18" charset="0"/>
                <a:cs typeface="Times New Roman" panose="02020603050405020304" pitchFamily="18" charset="0"/>
                <a:sym typeface="Wingdings" panose="05000000000000000000" pitchFamily="2" charset="2"/>
              </a:rPr>
              <a:t> (platform as a service) </a:t>
            </a:r>
          </a:p>
          <a:p>
            <a:pPr lvl="2"/>
            <a:r>
              <a:rPr lang="en-IN" sz="2000" dirty="0">
                <a:latin typeface="Times New Roman" panose="02020603050405020304" pitchFamily="18" charset="0"/>
                <a:cs typeface="Times New Roman" panose="02020603050405020304" pitchFamily="18" charset="0"/>
                <a:sym typeface="Wingdings" panose="05000000000000000000" pitchFamily="2" charset="2"/>
              </a:rPr>
              <a:t>                .</a:t>
            </a:r>
            <a:r>
              <a:rPr lang="en-IN" sz="2000" dirty="0" err="1">
                <a:latin typeface="Times New Roman" panose="02020603050405020304" pitchFamily="18" charset="0"/>
                <a:cs typeface="Times New Roman" panose="02020603050405020304" pitchFamily="18" charset="0"/>
                <a:sym typeface="Wingdings" panose="05000000000000000000" pitchFamily="2" charset="2"/>
              </a:rPr>
              <a:t>Saas</a:t>
            </a:r>
            <a:r>
              <a:rPr lang="en-IN" sz="2000" dirty="0">
                <a:latin typeface="Times New Roman" panose="02020603050405020304" pitchFamily="18" charset="0"/>
                <a:cs typeface="Times New Roman" panose="02020603050405020304" pitchFamily="18" charset="0"/>
                <a:sym typeface="Wingdings" panose="05000000000000000000" pitchFamily="2" charset="2"/>
              </a:rPr>
              <a:t> (software as a service) </a:t>
            </a:r>
          </a:p>
          <a:p>
            <a:pPr marL="342900"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sym typeface="Wingdings" panose="05000000000000000000" pitchFamily="2" charset="2"/>
              </a:rPr>
              <a:t>Some examples: </a:t>
            </a:r>
          </a:p>
          <a:p>
            <a:pPr lvl="1"/>
            <a:r>
              <a:rPr lang="en-IN" sz="2000" dirty="0">
                <a:latin typeface="Times New Roman" panose="02020603050405020304" pitchFamily="18" charset="0"/>
                <a:cs typeface="Times New Roman" panose="02020603050405020304" pitchFamily="18" charset="0"/>
                <a:sym typeface="Wingdings" panose="05000000000000000000" pitchFamily="2" charset="2"/>
              </a:rPr>
              <a:t>Amazon web services </a:t>
            </a:r>
          </a:p>
          <a:p>
            <a:pPr lvl="1"/>
            <a:r>
              <a:rPr lang="en-IN" sz="2000" dirty="0">
                <a:latin typeface="Times New Roman" panose="02020603050405020304" pitchFamily="18" charset="0"/>
                <a:cs typeface="Times New Roman" panose="02020603050405020304" pitchFamily="18" charset="0"/>
                <a:sym typeface="Wingdings" panose="05000000000000000000" pitchFamily="2" charset="2"/>
              </a:rPr>
              <a:t>Azure </a:t>
            </a:r>
          </a:p>
          <a:p>
            <a:pPr lvl="1"/>
            <a:r>
              <a:rPr lang="en-IN" sz="2000" dirty="0">
                <a:latin typeface="Times New Roman" panose="02020603050405020304" pitchFamily="18" charset="0"/>
                <a:cs typeface="Times New Roman" panose="02020603050405020304" pitchFamily="18" charset="0"/>
                <a:sym typeface="Wingdings" panose="05000000000000000000" pitchFamily="2" charset="2"/>
              </a:rPr>
              <a:t>Adafruit and many more</a:t>
            </a:r>
            <a:endParaRPr lang="en-IN" dirty="0">
              <a:latin typeface="Times New Roman" panose="02020603050405020304" pitchFamily="18" charset="0"/>
              <a:cs typeface="Times New Roman" panose="02020603050405020304" pitchFamily="18" charset="0"/>
              <a:sym typeface="Wingdings" panose="05000000000000000000" pitchFamily="2" charset="2"/>
            </a:endParaRPr>
          </a:p>
        </p:txBody>
      </p:sp>
      <p:pic>
        <p:nvPicPr>
          <p:cNvPr id="9" name="Picture 2">
            <a:extLst>
              <a:ext uri="{FF2B5EF4-FFF2-40B4-BE49-F238E27FC236}">
                <a16:creationId xmlns:a16="http://schemas.microsoft.com/office/drawing/2014/main" id="{92A8ACD4-B909-4F45-A11C-6B34F630A4AD}"/>
              </a:ext>
            </a:extLst>
          </p:cNvPr>
          <p:cNvPicPr>
            <a:picLocks noChangeAspect="1" noChangeArrowheads="1"/>
          </p:cNvPicPr>
          <p:nvPr/>
        </p:nvPicPr>
        <p:blipFill>
          <a:blip r:embed="rId2" cstate="print"/>
          <a:srcRect/>
          <a:stretch>
            <a:fillRect/>
          </a:stretch>
        </p:blipFill>
        <p:spPr bwMode="auto">
          <a:xfrm>
            <a:off x="8931402" y="86317"/>
            <a:ext cx="3257550" cy="9144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6D22F896-40B5-4ADD-8801-0D06FADFA095}" type="slidenum">
              <a:rPr lang="en-US" smtClean="0"/>
              <a:t>34</a:t>
            </a:fld>
            <a:endParaRPr lang="en-US" dirty="0"/>
          </a:p>
        </p:txBody>
      </p:sp>
    </p:spTree>
    <p:extLst>
      <p:ext uri="{BB962C8B-B14F-4D97-AF65-F5344CB8AC3E}">
        <p14:creationId xmlns:p14="http://schemas.microsoft.com/office/powerpoint/2010/main" val="41857086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5BE261-2485-429F-82F1-ACA60FD07256}"/>
              </a:ext>
            </a:extLst>
          </p:cNvPr>
          <p:cNvSpPr>
            <a:spLocks noGrp="1"/>
          </p:cNvSpPr>
          <p:nvPr>
            <p:ph sz="quarter" idx="13"/>
          </p:nvPr>
        </p:nvSpPr>
        <p:spPr>
          <a:xfrm>
            <a:off x="913773" y="722672"/>
            <a:ext cx="10648961" cy="5633678"/>
          </a:xfrm>
        </p:spPr>
        <p:txBody>
          <a:bodyPr>
            <a:normAutofit fontScale="25000" lnSpcReduction="20000"/>
          </a:bodyPr>
          <a:lstStyle/>
          <a:p>
            <a:pPr algn="l" fontAlgn="base"/>
            <a:r>
              <a:rPr lang="en-US" sz="8000" b="0" i="0" dirty="0">
                <a:solidFill>
                  <a:srgbClr val="273239"/>
                </a:solidFill>
                <a:effectLst/>
                <a:latin typeface="Times New Roman" panose="02020603050405020304" pitchFamily="18" charset="0"/>
                <a:cs typeface="Times New Roman" panose="02020603050405020304" pitchFamily="18" charset="0"/>
              </a:rPr>
              <a:t>Provides different services, such as –</a:t>
            </a:r>
          </a:p>
          <a:p>
            <a:pPr algn="l" fontAlgn="base">
              <a:buFont typeface="Arial" panose="020B0604020202020204" pitchFamily="34" charset="0"/>
              <a:buChar char="•"/>
            </a:pPr>
            <a:r>
              <a:rPr lang="en-US" sz="8000" b="1" i="0" dirty="0">
                <a:solidFill>
                  <a:srgbClr val="273239"/>
                </a:solidFill>
                <a:effectLst/>
                <a:latin typeface="Times New Roman" panose="02020603050405020304" pitchFamily="18" charset="0"/>
                <a:cs typeface="Times New Roman" panose="02020603050405020304" pitchFamily="18" charset="0"/>
              </a:rPr>
              <a:t>IaaS (</a:t>
            </a:r>
            <a:r>
              <a:rPr lang="en-US" sz="8000" b="0" i="0" dirty="0">
                <a:solidFill>
                  <a:srgbClr val="273239"/>
                </a:solidFill>
                <a:effectLst/>
                <a:latin typeface="Times New Roman" panose="02020603050405020304" pitchFamily="18" charset="0"/>
                <a:cs typeface="Times New Roman" panose="02020603050405020304" pitchFamily="18" charset="0"/>
              </a:rPr>
              <a:t>Infrastructure as a service</a:t>
            </a:r>
            <a:r>
              <a:rPr lang="en-US" sz="8000" b="1" i="0" dirty="0">
                <a:solidFill>
                  <a:srgbClr val="273239"/>
                </a:solidFill>
                <a:effectLst/>
                <a:latin typeface="Times New Roman" panose="02020603050405020304" pitchFamily="18" charset="0"/>
                <a:cs typeface="Times New Roman" panose="02020603050405020304" pitchFamily="18" charset="0"/>
              </a:rPr>
              <a:t>)</a:t>
            </a:r>
            <a:br>
              <a:rPr lang="en-US" sz="8000" b="0" i="0" dirty="0">
                <a:solidFill>
                  <a:srgbClr val="273239"/>
                </a:solidFill>
                <a:effectLst/>
                <a:latin typeface="Times New Roman" panose="02020603050405020304" pitchFamily="18" charset="0"/>
                <a:cs typeface="Times New Roman" panose="02020603050405020304" pitchFamily="18" charset="0"/>
              </a:rPr>
            </a:br>
            <a:r>
              <a:rPr lang="en-US" sz="8000" b="0" i="0" dirty="0">
                <a:solidFill>
                  <a:srgbClr val="273239"/>
                </a:solidFill>
                <a:effectLst/>
                <a:latin typeface="Times New Roman" panose="02020603050405020304" pitchFamily="18" charset="0"/>
                <a:cs typeface="Times New Roman" panose="02020603050405020304" pitchFamily="18" charset="0"/>
              </a:rPr>
              <a:t>Infrastructure as a service provides online services such as physical machines, virtual machines, servers, networking, storage and data center space on a pay per use basis. Major IaaS providers are Google Compute Engine, Amazon Web Services and Microsoft Azure etc. </a:t>
            </a:r>
            <a:br>
              <a:rPr lang="en-US" sz="8000" b="0" i="0" dirty="0">
                <a:solidFill>
                  <a:srgbClr val="273239"/>
                </a:solidFill>
                <a:effectLst/>
                <a:latin typeface="Times New Roman" panose="02020603050405020304" pitchFamily="18" charset="0"/>
                <a:cs typeface="Times New Roman" panose="02020603050405020304" pitchFamily="18" charset="0"/>
              </a:rPr>
            </a:br>
            <a:r>
              <a:rPr lang="en-US" sz="8000" b="1" i="0" dirty="0">
                <a:solidFill>
                  <a:srgbClr val="273239"/>
                </a:solidFill>
                <a:effectLst/>
                <a:latin typeface="Times New Roman" panose="02020603050405020304" pitchFamily="18" charset="0"/>
                <a:cs typeface="Times New Roman" panose="02020603050405020304" pitchFamily="18" charset="0"/>
              </a:rPr>
              <a:t>Ex : </a:t>
            </a:r>
            <a:r>
              <a:rPr lang="en-US" sz="8000" b="0" i="0" dirty="0">
                <a:solidFill>
                  <a:srgbClr val="273239"/>
                </a:solidFill>
                <a:effectLst/>
                <a:latin typeface="Times New Roman" panose="02020603050405020304" pitchFamily="18" charset="0"/>
                <a:cs typeface="Times New Roman" panose="02020603050405020304" pitchFamily="18" charset="0"/>
              </a:rPr>
              <a:t>Web Hosting, Virtual Machine etc.</a:t>
            </a:r>
          </a:p>
          <a:p>
            <a:pPr algn="l" fontAlgn="base">
              <a:buFont typeface="Arial" panose="020B0604020202020204" pitchFamily="34" charset="0"/>
              <a:buChar char="•"/>
            </a:pPr>
            <a:r>
              <a:rPr lang="en-US" sz="8000" b="1" i="0" dirty="0">
                <a:solidFill>
                  <a:srgbClr val="273239"/>
                </a:solidFill>
                <a:effectLst/>
                <a:latin typeface="Times New Roman" panose="02020603050405020304" pitchFamily="18" charset="0"/>
                <a:cs typeface="Times New Roman" panose="02020603050405020304" pitchFamily="18" charset="0"/>
              </a:rPr>
              <a:t>PaaS (</a:t>
            </a:r>
            <a:r>
              <a:rPr lang="en-US" sz="8000" b="0" i="0" dirty="0">
                <a:solidFill>
                  <a:srgbClr val="273239"/>
                </a:solidFill>
                <a:effectLst/>
                <a:latin typeface="Times New Roman" panose="02020603050405020304" pitchFamily="18" charset="0"/>
                <a:cs typeface="Times New Roman" panose="02020603050405020304" pitchFamily="18" charset="0"/>
              </a:rPr>
              <a:t>Platform as a service</a:t>
            </a:r>
            <a:r>
              <a:rPr lang="en-US" sz="8000" b="1" i="0" dirty="0">
                <a:solidFill>
                  <a:srgbClr val="273239"/>
                </a:solidFill>
                <a:effectLst/>
                <a:latin typeface="Times New Roman" panose="02020603050405020304" pitchFamily="18" charset="0"/>
                <a:cs typeface="Times New Roman" panose="02020603050405020304" pitchFamily="18" charset="0"/>
              </a:rPr>
              <a:t>)</a:t>
            </a:r>
            <a:br>
              <a:rPr lang="en-US" sz="8000" b="0" i="0" dirty="0">
                <a:solidFill>
                  <a:srgbClr val="273239"/>
                </a:solidFill>
                <a:effectLst/>
                <a:latin typeface="Times New Roman" panose="02020603050405020304" pitchFamily="18" charset="0"/>
                <a:cs typeface="Times New Roman" panose="02020603050405020304" pitchFamily="18" charset="0"/>
              </a:rPr>
            </a:br>
            <a:r>
              <a:rPr lang="en-US" sz="8000" b="0" i="0" dirty="0">
                <a:solidFill>
                  <a:srgbClr val="273239"/>
                </a:solidFill>
                <a:effectLst/>
                <a:latin typeface="Times New Roman" panose="02020603050405020304" pitchFamily="18" charset="0"/>
                <a:cs typeface="Times New Roman" panose="02020603050405020304" pitchFamily="18" charset="0"/>
              </a:rPr>
              <a:t>Provides a cloud-based environment with a very thing required to support the complete life cycle of building and delivering West web based (cloud) applications – without the cost and complexity of buying and managing underlying hardware, software provisioning and hosting. Computing platforms such as hardware, operating systems and libraries etc. Basically, it provides a platform to develop applications.</a:t>
            </a:r>
            <a:br>
              <a:rPr lang="en-US" sz="8000" b="0" i="0" dirty="0">
                <a:solidFill>
                  <a:srgbClr val="273239"/>
                </a:solidFill>
                <a:effectLst/>
                <a:latin typeface="Times New Roman" panose="02020603050405020304" pitchFamily="18" charset="0"/>
                <a:cs typeface="Times New Roman" panose="02020603050405020304" pitchFamily="18" charset="0"/>
              </a:rPr>
            </a:br>
            <a:r>
              <a:rPr lang="en-US" sz="8000" b="1" i="0" dirty="0">
                <a:solidFill>
                  <a:srgbClr val="273239"/>
                </a:solidFill>
                <a:effectLst/>
                <a:latin typeface="Times New Roman" panose="02020603050405020304" pitchFamily="18" charset="0"/>
                <a:cs typeface="Times New Roman" panose="02020603050405020304" pitchFamily="18" charset="0"/>
              </a:rPr>
              <a:t>Ex : </a:t>
            </a:r>
            <a:r>
              <a:rPr lang="en-US" sz="8000" b="0" i="0" dirty="0">
                <a:solidFill>
                  <a:srgbClr val="273239"/>
                </a:solidFill>
                <a:effectLst/>
                <a:latin typeface="Times New Roman" panose="02020603050405020304" pitchFamily="18" charset="0"/>
                <a:cs typeface="Times New Roman" panose="02020603050405020304" pitchFamily="18" charset="0"/>
              </a:rPr>
              <a:t>App Cloud, Google app engine </a:t>
            </a:r>
          </a:p>
          <a:p>
            <a:pPr algn="l" fontAlgn="base">
              <a:buFont typeface="Arial" panose="020B0604020202020204" pitchFamily="34" charset="0"/>
              <a:buChar char="•"/>
            </a:pPr>
            <a:r>
              <a:rPr lang="en-US" sz="8000" b="1" i="0" dirty="0">
                <a:solidFill>
                  <a:srgbClr val="273239"/>
                </a:solidFill>
                <a:effectLst/>
                <a:latin typeface="Times New Roman" panose="02020603050405020304" pitchFamily="18" charset="0"/>
                <a:cs typeface="Times New Roman" panose="02020603050405020304" pitchFamily="18" charset="0"/>
              </a:rPr>
              <a:t>SaaS</a:t>
            </a:r>
            <a:r>
              <a:rPr lang="en-US" sz="8000" b="0" i="0" dirty="0">
                <a:solidFill>
                  <a:srgbClr val="273239"/>
                </a:solidFill>
                <a:effectLst/>
                <a:latin typeface="Times New Roman" panose="02020603050405020304" pitchFamily="18" charset="0"/>
                <a:cs typeface="Times New Roman" panose="02020603050405020304" pitchFamily="18" charset="0"/>
              </a:rPr>
              <a:t> </a:t>
            </a:r>
            <a:r>
              <a:rPr lang="en-US" sz="8000" b="1" i="0" dirty="0">
                <a:solidFill>
                  <a:srgbClr val="273239"/>
                </a:solidFill>
                <a:effectLst/>
                <a:latin typeface="Times New Roman" panose="02020603050405020304" pitchFamily="18" charset="0"/>
                <a:cs typeface="Times New Roman" panose="02020603050405020304" pitchFamily="18" charset="0"/>
              </a:rPr>
              <a:t>(</a:t>
            </a:r>
            <a:r>
              <a:rPr lang="en-US" sz="8000" b="0" i="0" dirty="0">
                <a:solidFill>
                  <a:srgbClr val="273239"/>
                </a:solidFill>
                <a:effectLst/>
                <a:latin typeface="Times New Roman" panose="02020603050405020304" pitchFamily="18" charset="0"/>
                <a:cs typeface="Times New Roman" panose="02020603050405020304" pitchFamily="18" charset="0"/>
              </a:rPr>
              <a:t>Software as a service</a:t>
            </a:r>
            <a:r>
              <a:rPr lang="en-US" sz="8000" b="1" i="0" dirty="0">
                <a:solidFill>
                  <a:srgbClr val="273239"/>
                </a:solidFill>
                <a:effectLst/>
                <a:latin typeface="Times New Roman" panose="02020603050405020304" pitchFamily="18" charset="0"/>
                <a:cs typeface="Times New Roman" panose="02020603050405020304" pitchFamily="18" charset="0"/>
              </a:rPr>
              <a:t>)</a:t>
            </a:r>
            <a:br>
              <a:rPr lang="en-US" sz="8000" b="0" i="0" dirty="0">
                <a:solidFill>
                  <a:srgbClr val="273239"/>
                </a:solidFill>
                <a:effectLst/>
                <a:latin typeface="Times New Roman" panose="02020603050405020304" pitchFamily="18" charset="0"/>
                <a:cs typeface="Times New Roman" panose="02020603050405020304" pitchFamily="18" charset="0"/>
              </a:rPr>
            </a:br>
            <a:r>
              <a:rPr lang="en-US" sz="8000" b="0" i="0" dirty="0">
                <a:solidFill>
                  <a:srgbClr val="273239"/>
                </a:solidFill>
                <a:effectLst/>
                <a:latin typeface="Times New Roman" panose="02020603050405020304" pitchFamily="18" charset="0"/>
                <a:cs typeface="Times New Roman" panose="02020603050405020304" pitchFamily="18" charset="0"/>
              </a:rPr>
              <a:t>It is a way of delivering applications over the internet as a service. Instead of installing and maintaining software, you simply access it via the internet, freeing yourself from complex software and hardware management.</a:t>
            </a:r>
            <a:br>
              <a:rPr lang="en-US" sz="8000" b="0" i="0" dirty="0">
                <a:solidFill>
                  <a:srgbClr val="273239"/>
                </a:solidFill>
                <a:effectLst/>
                <a:latin typeface="Times New Roman" panose="02020603050405020304" pitchFamily="18" charset="0"/>
                <a:cs typeface="Times New Roman" panose="02020603050405020304" pitchFamily="18" charset="0"/>
              </a:rPr>
            </a:br>
            <a:r>
              <a:rPr lang="en-US" sz="8000" b="0" i="0" dirty="0">
                <a:solidFill>
                  <a:srgbClr val="273239"/>
                </a:solidFill>
                <a:effectLst/>
                <a:latin typeface="Times New Roman" panose="02020603050405020304" pitchFamily="18" charset="0"/>
                <a:cs typeface="Times New Roman" panose="02020603050405020304" pitchFamily="18" charset="0"/>
              </a:rPr>
              <a:t>SaaS Applications are sometimes called web-based software on demand software or hosted  software.</a:t>
            </a:r>
            <a:br>
              <a:rPr lang="en-US" sz="8000" b="0" i="0" dirty="0">
                <a:solidFill>
                  <a:srgbClr val="273239"/>
                </a:solidFill>
                <a:effectLst/>
                <a:latin typeface="Times New Roman" panose="02020603050405020304" pitchFamily="18" charset="0"/>
                <a:cs typeface="Times New Roman" panose="02020603050405020304" pitchFamily="18" charset="0"/>
              </a:rPr>
            </a:br>
            <a:r>
              <a:rPr lang="en-US" sz="8000" b="0" i="0" dirty="0">
                <a:solidFill>
                  <a:srgbClr val="273239"/>
                </a:solidFill>
                <a:effectLst/>
                <a:latin typeface="Times New Roman" panose="02020603050405020304" pitchFamily="18" charset="0"/>
                <a:cs typeface="Times New Roman" panose="02020603050405020304" pitchFamily="18" charset="0"/>
              </a:rPr>
              <a:t>SaaS applications run on a SaaS provider’s service and they manage security availability and performance.</a:t>
            </a:r>
            <a:br>
              <a:rPr lang="en-US" sz="8000" b="0" i="0" dirty="0">
                <a:solidFill>
                  <a:srgbClr val="273239"/>
                </a:solidFill>
                <a:effectLst/>
                <a:latin typeface="Times New Roman" panose="02020603050405020304" pitchFamily="18" charset="0"/>
                <a:cs typeface="Times New Roman" panose="02020603050405020304" pitchFamily="18" charset="0"/>
              </a:rPr>
            </a:br>
            <a:r>
              <a:rPr lang="en-US" sz="8000" b="1" i="0" dirty="0">
                <a:solidFill>
                  <a:srgbClr val="273239"/>
                </a:solidFill>
                <a:effectLst/>
                <a:latin typeface="Times New Roman" panose="02020603050405020304" pitchFamily="18" charset="0"/>
                <a:cs typeface="Times New Roman" panose="02020603050405020304" pitchFamily="18" charset="0"/>
              </a:rPr>
              <a:t>Ex : </a:t>
            </a:r>
            <a:r>
              <a:rPr lang="en-US" sz="8000" b="0" i="0" dirty="0">
                <a:solidFill>
                  <a:srgbClr val="273239"/>
                </a:solidFill>
                <a:effectLst/>
                <a:latin typeface="Times New Roman" panose="02020603050405020304" pitchFamily="18" charset="0"/>
                <a:cs typeface="Times New Roman" panose="02020603050405020304" pitchFamily="18" charset="0"/>
              </a:rPr>
              <a:t>Google Docs, Gmail, office etc.</a:t>
            </a:r>
          </a:p>
          <a:p>
            <a:pPr fontAlgn="base"/>
            <a:r>
              <a:rPr lang="en-US" sz="8000" dirty="0">
                <a:solidFill>
                  <a:srgbClr val="273239"/>
                </a:solidFill>
                <a:latin typeface="Times New Roman" panose="02020603050405020304" pitchFamily="18" charset="0"/>
                <a:cs typeface="Times New Roman" panose="02020603050405020304" pitchFamily="18" charset="0"/>
              </a:rPr>
              <a:t>[https://www.youtube.com/watch?v=36zducUX16w]</a:t>
            </a:r>
            <a:endParaRPr lang="en-US" sz="8000" b="0" i="0" dirty="0">
              <a:solidFill>
                <a:srgbClr val="273239"/>
              </a:solidFill>
              <a:effectLst/>
              <a:latin typeface="Times New Roman" panose="02020603050405020304" pitchFamily="18" charset="0"/>
              <a:cs typeface="Times New Roman" panose="02020603050405020304" pitchFamily="18" charset="0"/>
            </a:endParaRPr>
          </a:p>
          <a:p>
            <a:pPr marL="0" indent="0">
              <a:buNone/>
            </a:pPr>
            <a:endParaRPr lang="en-US" dirty="0"/>
          </a:p>
        </p:txBody>
      </p:sp>
      <p:pic>
        <p:nvPicPr>
          <p:cNvPr id="6" name="Picture 2">
            <a:extLst>
              <a:ext uri="{FF2B5EF4-FFF2-40B4-BE49-F238E27FC236}">
                <a16:creationId xmlns:a16="http://schemas.microsoft.com/office/drawing/2014/main" id="{37373BC3-D8C1-41FB-A3A3-9D7866C408C6}"/>
              </a:ext>
            </a:extLst>
          </p:cNvPr>
          <p:cNvPicPr>
            <a:picLocks noChangeAspect="1" noChangeArrowheads="1"/>
          </p:cNvPicPr>
          <p:nvPr/>
        </p:nvPicPr>
        <p:blipFill>
          <a:blip r:embed="rId2" cstate="print"/>
          <a:srcRect/>
          <a:stretch>
            <a:fillRect/>
          </a:stretch>
        </p:blipFill>
        <p:spPr bwMode="auto">
          <a:xfrm>
            <a:off x="8934450" y="0"/>
            <a:ext cx="3257550" cy="9144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6D22F896-40B5-4ADD-8801-0D06FADFA095}" type="slidenum">
              <a:rPr lang="en-US" smtClean="0"/>
              <a:t>35</a:t>
            </a:fld>
            <a:endParaRPr lang="en-US" dirty="0"/>
          </a:p>
        </p:txBody>
      </p:sp>
    </p:spTree>
    <p:extLst>
      <p:ext uri="{BB962C8B-B14F-4D97-AF65-F5344CB8AC3E}">
        <p14:creationId xmlns:p14="http://schemas.microsoft.com/office/powerpoint/2010/main" val="29518857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09C82-429C-4232-8EB5-DDD20ADCD9C6}"/>
              </a:ext>
            </a:extLst>
          </p:cNvPr>
          <p:cNvSpPr>
            <a:spLocks noGrp="1"/>
          </p:cNvSpPr>
          <p:nvPr>
            <p:ph type="title"/>
          </p:nvPr>
        </p:nvSpPr>
        <p:spPr>
          <a:xfrm>
            <a:off x="838200" y="365125"/>
            <a:ext cx="10515600" cy="932733"/>
          </a:xfrm>
        </p:spPr>
        <p:txBody>
          <a:bodyPr>
            <a:normAutofit/>
          </a:bodyPr>
          <a:lstStyle/>
          <a:p>
            <a:r>
              <a:rPr lang="en-US" sz="4000" b="1" i="0" dirty="0">
                <a:solidFill>
                  <a:srgbClr val="273239"/>
                </a:solidFill>
                <a:effectLst/>
                <a:latin typeface="urw-din"/>
              </a:rPr>
              <a:t>Big Data Analytics :</a:t>
            </a:r>
            <a:endParaRPr lang="en-US" sz="4000" dirty="0"/>
          </a:p>
        </p:txBody>
      </p:sp>
      <p:sp>
        <p:nvSpPr>
          <p:cNvPr id="3" name="Content Placeholder 2">
            <a:extLst>
              <a:ext uri="{FF2B5EF4-FFF2-40B4-BE49-F238E27FC236}">
                <a16:creationId xmlns:a16="http://schemas.microsoft.com/office/drawing/2014/main" id="{DDC5A411-0550-4C80-AE8D-3C0B0AAD35C5}"/>
              </a:ext>
            </a:extLst>
          </p:cNvPr>
          <p:cNvSpPr>
            <a:spLocks noGrp="1"/>
          </p:cNvSpPr>
          <p:nvPr>
            <p:ph sz="quarter" idx="13"/>
          </p:nvPr>
        </p:nvSpPr>
        <p:spPr>
          <a:xfrm>
            <a:off x="838200" y="1161333"/>
            <a:ext cx="10811194" cy="5195017"/>
          </a:xfrm>
        </p:spPr>
        <p:txBody>
          <a:bodyPr>
            <a:noAutofit/>
          </a:bodyPr>
          <a:lstStyle/>
          <a:p>
            <a:r>
              <a:rPr lang="en-US" sz="1800" dirty="0">
                <a:latin typeface="Times New Roman" panose="02020603050405020304" pitchFamily="18" charset="0"/>
                <a:cs typeface="Times New Roman" panose="02020603050405020304" pitchFamily="18" charset="0"/>
              </a:rPr>
              <a:t>It refers to the method of </a:t>
            </a:r>
            <a:r>
              <a:rPr lang="en-US" sz="1800" dirty="0">
                <a:solidFill>
                  <a:srgbClr val="FF0000"/>
                </a:solidFill>
                <a:latin typeface="Times New Roman" panose="02020603050405020304" pitchFamily="18" charset="0"/>
                <a:cs typeface="Times New Roman" panose="02020603050405020304" pitchFamily="18" charset="0"/>
              </a:rPr>
              <a:t>studying massive volumes of data or big data</a:t>
            </a:r>
            <a:r>
              <a:rPr lang="en-US" sz="1800" dirty="0">
                <a:latin typeface="Times New Roman" panose="02020603050405020304" pitchFamily="18" charset="0"/>
                <a:cs typeface="Times New Roman" panose="02020603050405020304" pitchFamily="18" charset="0"/>
              </a:rPr>
              <a:t>. Collection of data whose volume, velocity or variety is simply too massive and tough to store, control, process and examine the data using traditional databases.</a:t>
            </a:r>
          </a:p>
          <a:p>
            <a:r>
              <a:rPr lang="en-US" sz="1800" dirty="0">
                <a:latin typeface="Times New Roman" panose="02020603050405020304" pitchFamily="18" charset="0"/>
                <a:cs typeface="Times New Roman" panose="02020603050405020304" pitchFamily="18" charset="0"/>
              </a:rPr>
              <a:t>Big data is gathered from a variety of sources including social network videos, digital images, sensors and sales transaction records.</a:t>
            </a:r>
          </a:p>
          <a:p>
            <a:r>
              <a:rPr lang="en-US" sz="1800" dirty="0">
                <a:latin typeface="Times New Roman" panose="02020603050405020304" pitchFamily="18" charset="0"/>
                <a:cs typeface="Times New Roman" panose="02020603050405020304" pitchFamily="18" charset="0"/>
              </a:rPr>
              <a:t>Several steps involved in analyzing big data –</a:t>
            </a:r>
          </a:p>
          <a:p>
            <a:pPr marL="0" indent="0">
              <a:buNone/>
            </a:pPr>
            <a:r>
              <a:rPr lang="en-US" sz="1800" dirty="0">
                <a:latin typeface="Times New Roman" panose="02020603050405020304" pitchFamily="18" charset="0"/>
                <a:cs typeface="Times New Roman" panose="02020603050405020304" pitchFamily="18" charset="0"/>
              </a:rPr>
              <a:t>1.Data cleaning</a:t>
            </a:r>
          </a:p>
          <a:p>
            <a:pPr marL="0" indent="0">
              <a:buNone/>
            </a:pPr>
            <a:r>
              <a:rPr lang="en-US" sz="1800" dirty="0">
                <a:latin typeface="Times New Roman" panose="02020603050405020304" pitchFamily="18" charset="0"/>
                <a:cs typeface="Times New Roman" panose="02020603050405020304" pitchFamily="18" charset="0"/>
              </a:rPr>
              <a:t>2.Munging [manipulation]</a:t>
            </a:r>
          </a:p>
          <a:p>
            <a:pPr marL="0" indent="0">
              <a:buNone/>
            </a:pPr>
            <a:r>
              <a:rPr lang="en-US" sz="1800" dirty="0">
                <a:latin typeface="Times New Roman" panose="02020603050405020304" pitchFamily="18" charset="0"/>
                <a:cs typeface="Times New Roman" panose="02020603050405020304" pitchFamily="18" charset="0"/>
              </a:rPr>
              <a:t>3.Processing</a:t>
            </a:r>
          </a:p>
          <a:p>
            <a:pPr marL="0" indent="0">
              <a:buNone/>
            </a:pPr>
            <a:r>
              <a:rPr lang="en-US" sz="1800" dirty="0">
                <a:latin typeface="Times New Roman" panose="02020603050405020304" pitchFamily="18" charset="0"/>
                <a:cs typeface="Times New Roman" panose="02020603050405020304" pitchFamily="18" charset="0"/>
              </a:rPr>
              <a:t>4.Visualization</a:t>
            </a:r>
          </a:p>
          <a:p>
            <a:r>
              <a:rPr lang="en-US" sz="1800" dirty="0">
                <a:latin typeface="Times New Roman" panose="02020603050405020304" pitchFamily="18" charset="0"/>
                <a:cs typeface="Times New Roman" panose="02020603050405020304" pitchFamily="18" charset="0"/>
              </a:rPr>
              <a:t>Examples –</a:t>
            </a:r>
          </a:p>
          <a:p>
            <a:pPr marL="0" indent="0">
              <a:buNone/>
            </a:pPr>
            <a:r>
              <a:rPr lang="en-US" sz="1800" dirty="0" err="1">
                <a:latin typeface="Times New Roman" panose="02020603050405020304" pitchFamily="18" charset="0"/>
                <a:cs typeface="Times New Roman" panose="02020603050405020304" pitchFamily="18" charset="0"/>
              </a:rPr>
              <a:t>a.Bank</a:t>
            </a:r>
            <a:r>
              <a:rPr lang="en-US" sz="1800" dirty="0">
                <a:latin typeface="Times New Roman" panose="02020603050405020304" pitchFamily="18" charset="0"/>
                <a:cs typeface="Times New Roman" panose="02020603050405020304" pitchFamily="18" charset="0"/>
              </a:rPr>
              <a:t> transactions</a:t>
            </a:r>
          </a:p>
          <a:p>
            <a:pPr marL="0" indent="0">
              <a:buNone/>
            </a:pPr>
            <a:r>
              <a:rPr lang="en-US" sz="1800" dirty="0" err="1">
                <a:latin typeface="Times New Roman" panose="02020603050405020304" pitchFamily="18" charset="0"/>
                <a:cs typeface="Times New Roman" panose="02020603050405020304" pitchFamily="18" charset="0"/>
              </a:rPr>
              <a:t>b.Data</a:t>
            </a:r>
            <a:r>
              <a:rPr lang="en-US" sz="1800" dirty="0">
                <a:latin typeface="Times New Roman" panose="02020603050405020304" pitchFamily="18" charset="0"/>
                <a:cs typeface="Times New Roman" panose="02020603050405020304" pitchFamily="18" charset="0"/>
              </a:rPr>
              <a:t> generated by IoT systems for location and tracking of vehicles</a:t>
            </a:r>
          </a:p>
          <a:p>
            <a:pPr marL="0" indent="0">
              <a:buNone/>
            </a:pPr>
            <a:r>
              <a:rPr lang="en-US" sz="1800" dirty="0" err="1">
                <a:latin typeface="Times New Roman" panose="02020603050405020304" pitchFamily="18" charset="0"/>
                <a:cs typeface="Times New Roman" panose="02020603050405020304" pitchFamily="18" charset="0"/>
              </a:rPr>
              <a:t>c.E</a:t>
            </a:r>
            <a:r>
              <a:rPr lang="en-US" sz="1800" dirty="0">
                <a:latin typeface="Times New Roman" panose="02020603050405020304" pitchFamily="18" charset="0"/>
                <a:cs typeface="Times New Roman" panose="02020603050405020304" pitchFamily="18" charset="0"/>
              </a:rPr>
              <a:t>-commerce and in Big-Basket</a:t>
            </a:r>
          </a:p>
          <a:p>
            <a:pPr marL="0" indent="0">
              <a:buNone/>
            </a:pPr>
            <a:r>
              <a:rPr lang="en-US" sz="1800" dirty="0" err="1">
                <a:latin typeface="Times New Roman" panose="02020603050405020304" pitchFamily="18" charset="0"/>
                <a:cs typeface="Times New Roman" panose="02020603050405020304" pitchFamily="18" charset="0"/>
              </a:rPr>
              <a:t>d.Health</a:t>
            </a:r>
            <a:r>
              <a:rPr lang="en-US" sz="1800" dirty="0">
                <a:latin typeface="Times New Roman" panose="02020603050405020304" pitchFamily="18" charset="0"/>
                <a:cs typeface="Times New Roman" panose="02020603050405020304" pitchFamily="18" charset="0"/>
              </a:rPr>
              <a:t> and fitness data generated by IoT system such as a fitness bands</a:t>
            </a:r>
          </a:p>
        </p:txBody>
      </p:sp>
      <p:pic>
        <p:nvPicPr>
          <p:cNvPr id="6" name="Picture 2">
            <a:extLst>
              <a:ext uri="{FF2B5EF4-FFF2-40B4-BE49-F238E27FC236}">
                <a16:creationId xmlns:a16="http://schemas.microsoft.com/office/drawing/2014/main" id="{F57BB62F-6005-446C-BFEF-753015AF06A8}"/>
              </a:ext>
            </a:extLst>
          </p:cNvPr>
          <p:cNvPicPr>
            <a:picLocks noChangeAspect="1" noChangeArrowheads="1"/>
          </p:cNvPicPr>
          <p:nvPr/>
        </p:nvPicPr>
        <p:blipFill>
          <a:blip r:embed="rId2" cstate="print"/>
          <a:srcRect/>
          <a:stretch>
            <a:fillRect/>
          </a:stretch>
        </p:blipFill>
        <p:spPr bwMode="auto">
          <a:xfrm>
            <a:off x="8934450" y="44450"/>
            <a:ext cx="3257550" cy="9144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6D22F896-40B5-4ADD-8801-0D06FADFA095}" type="slidenum">
              <a:rPr lang="en-US" smtClean="0"/>
              <a:t>36</a:t>
            </a:fld>
            <a:endParaRPr lang="en-US" dirty="0"/>
          </a:p>
        </p:txBody>
      </p:sp>
    </p:spTree>
    <p:extLst>
      <p:ext uri="{BB962C8B-B14F-4D97-AF65-F5344CB8AC3E}">
        <p14:creationId xmlns:p14="http://schemas.microsoft.com/office/powerpoint/2010/main" val="20473133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12">
            <a:extLst>
              <a:ext uri="{FF2B5EF4-FFF2-40B4-BE49-F238E27FC236}">
                <a16:creationId xmlns:a16="http://schemas.microsoft.com/office/drawing/2014/main" id="{FA366754-A2F4-475B-8217-AB06F5F15F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4" name="Rectangle 13">
              <a:extLst>
                <a:ext uri="{FF2B5EF4-FFF2-40B4-BE49-F238E27FC236}">
                  <a16:creationId xmlns:a16="http://schemas.microsoft.com/office/drawing/2014/main" id="{322BF2F0-5264-48F8-8780-73D64DE84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7DC5FF32-A8FD-4F1B-B8D3-3D226716C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Content Placeholder 2">
            <a:extLst>
              <a:ext uri="{FF2B5EF4-FFF2-40B4-BE49-F238E27FC236}">
                <a16:creationId xmlns:a16="http://schemas.microsoft.com/office/drawing/2014/main" id="{BC549E5F-53ED-41BB-8895-616D6603167E}"/>
              </a:ext>
            </a:extLst>
          </p:cNvPr>
          <p:cNvSpPr>
            <a:spLocks noGrp="1"/>
          </p:cNvSpPr>
          <p:nvPr>
            <p:ph sz="quarter" idx="13"/>
          </p:nvPr>
        </p:nvSpPr>
        <p:spPr>
          <a:xfrm>
            <a:off x="643468" y="543147"/>
            <a:ext cx="6884275" cy="5633816"/>
          </a:xfrm>
        </p:spPr>
        <p:txBody>
          <a:bodyPr>
            <a:normAutofit lnSpcReduction="10000"/>
          </a:bodyPr>
          <a:lstStyle/>
          <a:p>
            <a:r>
              <a:rPr lang="en-IN" sz="1400" b="1" dirty="0">
                <a:latin typeface="Times New Roman" panose="02020603050405020304" pitchFamily="18" charset="0"/>
                <a:cs typeface="Times New Roman" panose="02020603050405020304" pitchFamily="18" charset="0"/>
              </a:rPr>
              <a:t>Big data – very big data!! (data analytics) </a:t>
            </a:r>
          </a:p>
          <a:p>
            <a:r>
              <a:rPr lang="en-IN" sz="1400" dirty="0">
                <a:latin typeface="Times New Roman" panose="02020603050405020304" pitchFamily="18" charset="0"/>
                <a:cs typeface="Times New Roman" panose="02020603050405020304" pitchFamily="18" charset="0"/>
              </a:rPr>
              <a:t>Some make it 3Vs. Some make it 4Vs. </a:t>
            </a:r>
          </a:p>
          <a:p>
            <a:pPr lvl="1" algn="just"/>
            <a:r>
              <a:rPr lang="en-US" sz="1400" b="1" dirty="0">
                <a:latin typeface="Times New Roman" panose="02020603050405020304" pitchFamily="18" charset="0"/>
                <a:cs typeface="Times New Roman" panose="02020603050405020304" pitchFamily="18" charset="0"/>
              </a:rPr>
              <a:t>1-Scale (Volume) </a:t>
            </a:r>
            <a:r>
              <a:rPr lang="en-US" sz="1400" dirty="0">
                <a:latin typeface="Times New Roman" panose="02020603050405020304" pitchFamily="18" charset="0"/>
                <a:cs typeface="Times New Roman" panose="02020603050405020304" pitchFamily="18" charset="0"/>
              </a:rPr>
              <a:t>– huge volume of data generated every minute! Storage has become cheaper; hence we survive! Challenges have reduced. Cloud storage and hardware both become affordable.</a:t>
            </a:r>
          </a:p>
          <a:p>
            <a:pPr lvl="1" algn="just"/>
            <a:r>
              <a:rPr lang="en-US" sz="1400" b="1" dirty="0">
                <a:latin typeface="Times New Roman" panose="02020603050405020304" pitchFamily="18" charset="0"/>
                <a:cs typeface="Times New Roman" panose="02020603050405020304" pitchFamily="18" charset="0"/>
              </a:rPr>
              <a:t>2-Complexity (Variety) </a:t>
            </a:r>
            <a:r>
              <a:rPr lang="en-US" sz="1400" dirty="0">
                <a:latin typeface="Times New Roman" panose="02020603050405020304" pitchFamily="18" charset="0"/>
                <a:cs typeface="Times New Roman" panose="02020603050405020304" pitchFamily="18" charset="0"/>
              </a:rPr>
              <a:t>– data is in different formats. Say audio, video, text, image and many more. This provides a huge challenge.</a:t>
            </a:r>
          </a:p>
          <a:p>
            <a:pPr lvl="1" algn="just"/>
            <a:r>
              <a:rPr lang="en-US" sz="1400" b="1" dirty="0">
                <a:latin typeface="Times New Roman" panose="02020603050405020304" pitchFamily="18" charset="0"/>
                <a:cs typeface="Times New Roman" panose="02020603050405020304" pitchFamily="18" charset="0"/>
              </a:rPr>
              <a:t>3-Speed (Velocity) </a:t>
            </a:r>
            <a:r>
              <a:rPr lang="en-US" sz="1400" dirty="0">
                <a:latin typeface="Times New Roman" panose="02020603050405020304" pitchFamily="18" charset="0"/>
                <a:cs typeface="Times New Roman" panose="02020603050405020304" pitchFamily="18" charset="0"/>
              </a:rPr>
              <a:t>–velocity is the  rate at which data is generated is very fast. Also, change in the data dynamics is very high. Nowadays, data can come from anywhere-from watches to refrigerators.</a:t>
            </a:r>
          </a:p>
          <a:p>
            <a:pPr lvl="1" algn="just"/>
            <a:r>
              <a:rPr lang="en-US" sz="1400" b="1" dirty="0">
                <a:latin typeface="Times New Roman" panose="02020603050405020304" pitchFamily="18" charset="0"/>
                <a:cs typeface="Times New Roman" panose="02020603050405020304" pitchFamily="18" charset="0"/>
              </a:rPr>
              <a:t>4- data in doubt (veracity) </a:t>
            </a:r>
            <a:r>
              <a:rPr lang="en-US" sz="1400" dirty="0">
                <a:latin typeface="Times New Roman" panose="02020603050405020304" pitchFamily="18" charset="0"/>
                <a:cs typeface="Times New Roman" panose="02020603050405020304" pitchFamily="18" charset="0"/>
              </a:rPr>
              <a:t>– the data’s nature is getting changed quickly and ambiguity is seen (incomplete data) .Hence it would be pretty challenging to process this unstable data.</a:t>
            </a:r>
          </a:p>
          <a:p>
            <a:r>
              <a:rPr lang="en-IN" sz="1400" dirty="0">
                <a:latin typeface="Times New Roman" panose="02020603050405020304" pitchFamily="18" charset="0"/>
                <a:cs typeface="Times New Roman" panose="02020603050405020304" pitchFamily="18" charset="0"/>
              </a:rPr>
              <a:t>So, who here generate data? </a:t>
            </a:r>
          </a:p>
          <a:p>
            <a:pPr lvl="1"/>
            <a:r>
              <a:rPr lang="en-IN" sz="1400" dirty="0">
                <a:latin typeface="Times New Roman" panose="02020603050405020304" pitchFamily="18" charset="0"/>
                <a:cs typeface="Times New Roman" panose="02020603050405020304" pitchFamily="18" charset="0"/>
              </a:rPr>
              <a:t>Sensors from the security system </a:t>
            </a:r>
          </a:p>
          <a:p>
            <a:pPr lvl="1"/>
            <a:r>
              <a:rPr lang="en-IN" sz="1400" dirty="0">
                <a:latin typeface="Times New Roman" panose="02020603050405020304" pitchFamily="18" charset="0"/>
                <a:cs typeface="Times New Roman" panose="02020603050405020304" pitchFamily="18" charset="0"/>
              </a:rPr>
              <a:t>Sensors from weather monitoring system </a:t>
            </a:r>
          </a:p>
          <a:p>
            <a:pPr lvl="1"/>
            <a:r>
              <a:rPr lang="en-IN" sz="1400" dirty="0">
                <a:latin typeface="Times New Roman" panose="02020603050405020304" pitchFamily="18" charset="0"/>
                <a:cs typeface="Times New Roman" panose="02020603050405020304" pitchFamily="18" charset="0"/>
              </a:rPr>
              <a:t>Sensors from the car / navigation system </a:t>
            </a:r>
          </a:p>
          <a:p>
            <a:pPr lvl="1"/>
            <a:r>
              <a:rPr lang="en-IN" sz="1400" dirty="0">
                <a:latin typeface="Times New Roman" panose="02020603050405020304" pitchFamily="18" charset="0"/>
                <a:cs typeface="Times New Roman" panose="02020603050405020304" pitchFamily="18" charset="0"/>
              </a:rPr>
              <a:t>Sensors from water quality monitoring system </a:t>
            </a:r>
          </a:p>
          <a:p>
            <a:pPr lvl="1"/>
            <a:r>
              <a:rPr lang="en-IN" sz="1400" dirty="0">
                <a:latin typeface="Times New Roman" panose="02020603050405020304" pitchFamily="18" charset="0"/>
                <a:cs typeface="Times New Roman" panose="02020603050405020304" pitchFamily="18" charset="0"/>
              </a:rPr>
              <a:t>Data from wearables (band)</a:t>
            </a:r>
          </a:p>
          <a:p>
            <a:pPr lvl="1"/>
            <a:r>
              <a:rPr lang="en-IN" sz="1400" dirty="0">
                <a:latin typeface="Times New Roman" panose="02020603050405020304" pitchFamily="18" charset="0"/>
                <a:cs typeface="Times New Roman" panose="02020603050405020304" pitchFamily="18" charset="0"/>
              </a:rPr>
              <a:t>Data from industrial equipment (say, motor health) </a:t>
            </a:r>
          </a:p>
          <a:p>
            <a:pPr lvl="1"/>
            <a:r>
              <a:rPr lang="en-IN" sz="1400" dirty="0">
                <a:latin typeface="Times New Roman" panose="02020603050405020304" pitchFamily="18" charset="0"/>
                <a:cs typeface="Times New Roman" panose="02020603050405020304" pitchFamily="18" charset="0"/>
              </a:rPr>
              <a:t>Sensors from bridges/roads about the traffic density etc. </a:t>
            </a:r>
          </a:p>
          <a:p>
            <a:pPr lvl="1"/>
            <a:r>
              <a:rPr lang="en-IN" sz="1400" dirty="0">
                <a:latin typeface="Times New Roman" panose="02020603050405020304" pitchFamily="18" charset="0"/>
                <a:cs typeface="Times New Roman" panose="02020603050405020304" pitchFamily="18" charset="0"/>
              </a:rPr>
              <a:t>Social media (your tweet and my photo upload) </a:t>
            </a:r>
          </a:p>
          <a:p>
            <a:r>
              <a:rPr lang="en-IN" sz="1400" dirty="0">
                <a:latin typeface="Times New Roman" panose="02020603050405020304" pitchFamily="18" charset="0"/>
                <a:cs typeface="Times New Roman" panose="02020603050405020304" pitchFamily="18" charset="0"/>
              </a:rPr>
              <a:t>so, data everywhere!</a:t>
            </a:r>
          </a:p>
          <a:p>
            <a:endParaRPr lang="en-US" sz="1100" dirty="0"/>
          </a:p>
        </p:txBody>
      </p:sp>
      <p:grpSp>
        <p:nvGrpSpPr>
          <p:cNvPr id="23" name="Group 1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4" name="Isosceles Triangle 1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9CE5C6E3-3A28-4998-A3BB-9ED87ECA4814}"/>
              </a:ext>
            </a:extLst>
          </p:cNvPr>
          <p:cNvPicPr>
            <a:picLocks noChangeAspect="1"/>
          </p:cNvPicPr>
          <p:nvPr/>
        </p:nvPicPr>
        <p:blipFill>
          <a:blip r:embed="rId2"/>
          <a:stretch>
            <a:fillRect/>
          </a:stretch>
        </p:blipFill>
        <p:spPr>
          <a:xfrm>
            <a:off x="7843862" y="2908172"/>
            <a:ext cx="3416214" cy="2311638"/>
          </a:xfrm>
          <a:prstGeom prst="rect">
            <a:avLst/>
          </a:prstGeom>
        </p:spPr>
      </p:pic>
      <p:pic>
        <p:nvPicPr>
          <p:cNvPr id="13" name="Picture 2">
            <a:extLst>
              <a:ext uri="{FF2B5EF4-FFF2-40B4-BE49-F238E27FC236}">
                <a16:creationId xmlns:a16="http://schemas.microsoft.com/office/drawing/2014/main" id="{996C6312-DDFF-45DA-84E5-F4B00808E89B}"/>
              </a:ext>
            </a:extLst>
          </p:cNvPr>
          <p:cNvPicPr>
            <a:picLocks noChangeAspect="1" noChangeArrowheads="1"/>
          </p:cNvPicPr>
          <p:nvPr/>
        </p:nvPicPr>
        <p:blipFill>
          <a:blip r:embed="rId3" cstate="print"/>
          <a:srcRect/>
          <a:stretch>
            <a:fillRect/>
          </a:stretch>
        </p:blipFill>
        <p:spPr bwMode="auto">
          <a:xfrm>
            <a:off x="8934449" y="85947"/>
            <a:ext cx="3257550" cy="9144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6D22F896-40B5-4ADD-8801-0D06FADFA095}" type="slidenum">
              <a:rPr lang="en-US" smtClean="0"/>
              <a:t>37</a:t>
            </a:fld>
            <a:endParaRPr lang="en-US" dirty="0"/>
          </a:p>
        </p:txBody>
      </p:sp>
    </p:spTree>
    <p:extLst>
      <p:ext uri="{BB962C8B-B14F-4D97-AF65-F5344CB8AC3E}">
        <p14:creationId xmlns:p14="http://schemas.microsoft.com/office/powerpoint/2010/main" val="3973635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E2B77-45B7-4529-A253-32AC62AB15B6}"/>
              </a:ext>
            </a:extLst>
          </p:cNvPr>
          <p:cNvSpPr>
            <a:spLocks noGrp="1"/>
          </p:cNvSpPr>
          <p:nvPr>
            <p:ph type="title"/>
          </p:nvPr>
        </p:nvSpPr>
        <p:spPr/>
        <p:txBody>
          <a:bodyPr/>
          <a:lstStyle/>
          <a:p>
            <a:r>
              <a:rPr lang="en-US" b="1" dirty="0"/>
              <a:t>Communications Protocols :</a:t>
            </a:r>
          </a:p>
        </p:txBody>
      </p:sp>
      <p:sp>
        <p:nvSpPr>
          <p:cNvPr id="3" name="Content Placeholder 2">
            <a:extLst>
              <a:ext uri="{FF2B5EF4-FFF2-40B4-BE49-F238E27FC236}">
                <a16:creationId xmlns:a16="http://schemas.microsoft.com/office/drawing/2014/main" id="{88886AD6-DE30-4EAF-BEE0-FB2B5C8320C9}"/>
              </a:ext>
            </a:extLst>
          </p:cNvPr>
          <p:cNvSpPr>
            <a:spLocks noGrp="1"/>
          </p:cNvSpPr>
          <p:nvPr>
            <p:ph sz="quarter" idx="13"/>
          </p:nvPr>
        </p:nvSpPr>
        <p:spPr>
          <a:xfrm>
            <a:off x="913773" y="1690688"/>
            <a:ext cx="10619465" cy="4100511"/>
          </a:xfrm>
        </p:spPr>
        <p:txBody>
          <a:bodyPr>
            <a:normAutofit fontScale="92500" lnSpcReduction="20000"/>
          </a:bodyPr>
          <a:lstStyle/>
          <a:p>
            <a:pPr fontAlgn="base">
              <a:lnSpc>
                <a:spcPct val="150000"/>
              </a:lnSpc>
            </a:pPr>
            <a:r>
              <a:rPr lang="en-US" sz="2400" b="0" i="0" dirty="0">
                <a:solidFill>
                  <a:srgbClr val="273239"/>
                </a:solidFill>
                <a:effectLst/>
                <a:latin typeface="Times New Roman" panose="02020603050405020304" pitchFamily="18" charset="0"/>
                <a:cs typeface="Times New Roman" panose="02020603050405020304" pitchFamily="18" charset="0"/>
              </a:rPr>
              <a:t>They are the backbone of IoT systems and enable network connectivity and linking to applications. Communication protocols allow devices to exchange data over the network. Multiple protocols often describe different aspects of a single communication. A group of protocols designed to work together is known as a protocol suite; when implemented in software they are a protocol stack.</a:t>
            </a:r>
            <a:br>
              <a:rPr lang="en-US" sz="2400" b="0" i="0" dirty="0">
                <a:solidFill>
                  <a:srgbClr val="273239"/>
                </a:solidFill>
                <a:effectLst/>
                <a:latin typeface="Times New Roman" panose="02020603050405020304" pitchFamily="18" charset="0"/>
                <a:cs typeface="Times New Roman" panose="02020603050405020304" pitchFamily="18" charset="0"/>
              </a:rPr>
            </a:br>
            <a:r>
              <a:rPr lang="en-US" sz="2400" b="0" i="0" dirty="0">
                <a:solidFill>
                  <a:srgbClr val="273239"/>
                </a:solidFill>
                <a:effectLst/>
                <a:latin typeface="Times New Roman" panose="02020603050405020304" pitchFamily="18" charset="0"/>
                <a:cs typeface="Times New Roman" panose="02020603050405020304" pitchFamily="18" charset="0"/>
              </a:rPr>
              <a:t>They are used in </a:t>
            </a:r>
          </a:p>
          <a:p>
            <a:pPr fontAlgn="base">
              <a:lnSpc>
                <a:spcPct val="150000"/>
              </a:lnSpc>
              <a:buFont typeface="+mj-lt"/>
              <a:buAutoNum type="arabicPeriod"/>
            </a:pPr>
            <a:r>
              <a:rPr lang="en-US" sz="2400" b="0" i="0" dirty="0">
                <a:solidFill>
                  <a:srgbClr val="273239"/>
                </a:solidFill>
                <a:effectLst/>
                <a:latin typeface="Times New Roman" panose="02020603050405020304" pitchFamily="18" charset="0"/>
                <a:cs typeface="Times New Roman" panose="02020603050405020304" pitchFamily="18" charset="0"/>
              </a:rPr>
              <a:t>Data encoding</a:t>
            </a:r>
          </a:p>
          <a:p>
            <a:pPr fontAlgn="base">
              <a:lnSpc>
                <a:spcPct val="150000"/>
              </a:lnSpc>
              <a:buFont typeface="+mj-lt"/>
              <a:buAutoNum type="arabicPeriod"/>
            </a:pPr>
            <a:r>
              <a:rPr lang="en-US" sz="2400" b="0" i="0" dirty="0">
                <a:solidFill>
                  <a:srgbClr val="273239"/>
                </a:solidFill>
                <a:effectLst/>
                <a:latin typeface="Times New Roman" panose="02020603050405020304" pitchFamily="18" charset="0"/>
                <a:cs typeface="Times New Roman" panose="02020603050405020304" pitchFamily="18" charset="0"/>
              </a:rPr>
              <a:t>Addressing schemes</a:t>
            </a:r>
          </a:p>
          <a:p>
            <a:pPr marL="0" indent="0" fontAlgn="base">
              <a:lnSpc>
                <a:spcPct val="150000"/>
              </a:lnSpc>
              <a:buNone/>
            </a:pPr>
            <a:endParaRPr lang="en-US" sz="2400" b="0" i="0" dirty="0">
              <a:solidFill>
                <a:srgbClr val="273239"/>
              </a:solidFill>
              <a:effectLst/>
              <a:latin typeface="Times New Roman" panose="02020603050405020304" pitchFamily="18" charset="0"/>
              <a:cs typeface="Times New Roman" panose="02020603050405020304" pitchFamily="18" charset="0"/>
            </a:endParaRPr>
          </a:p>
          <a:p>
            <a:endParaRPr lang="en-US" dirty="0"/>
          </a:p>
        </p:txBody>
      </p:sp>
      <p:pic>
        <p:nvPicPr>
          <p:cNvPr id="6" name="Picture 2">
            <a:extLst>
              <a:ext uri="{FF2B5EF4-FFF2-40B4-BE49-F238E27FC236}">
                <a16:creationId xmlns:a16="http://schemas.microsoft.com/office/drawing/2014/main" id="{0D01BAB1-AF26-49AF-BA09-C32A98C174F5}"/>
              </a:ext>
            </a:extLst>
          </p:cNvPr>
          <p:cNvPicPr>
            <a:picLocks noChangeAspect="1" noChangeArrowheads="1"/>
          </p:cNvPicPr>
          <p:nvPr/>
        </p:nvPicPr>
        <p:blipFill>
          <a:blip r:embed="rId2" cstate="print"/>
          <a:srcRect/>
          <a:stretch>
            <a:fillRect/>
          </a:stretch>
        </p:blipFill>
        <p:spPr bwMode="auto">
          <a:xfrm>
            <a:off x="8931992" y="75074"/>
            <a:ext cx="3257550" cy="9144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6D22F896-40B5-4ADD-8801-0D06FADFA095}" type="slidenum">
              <a:rPr lang="en-US" smtClean="0"/>
              <a:t>38</a:t>
            </a:fld>
            <a:endParaRPr lang="en-US" dirty="0"/>
          </a:p>
        </p:txBody>
      </p:sp>
    </p:spTree>
    <p:extLst>
      <p:ext uri="{BB962C8B-B14F-4D97-AF65-F5344CB8AC3E}">
        <p14:creationId xmlns:p14="http://schemas.microsoft.com/office/powerpoint/2010/main" val="22606662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Freeform: Shape 9">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11">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Content Placeholder 2">
            <a:extLst>
              <a:ext uri="{FF2B5EF4-FFF2-40B4-BE49-F238E27FC236}">
                <a16:creationId xmlns:a16="http://schemas.microsoft.com/office/drawing/2014/main" id="{A34F2EB4-BD8D-49DB-9E00-99FDE8CD06A6}"/>
              </a:ext>
            </a:extLst>
          </p:cNvPr>
          <p:cNvSpPr>
            <a:spLocks noGrp="1"/>
          </p:cNvSpPr>
          <p:nvPr>
            <p:ph sz="quarter" idx="13"/>
          </p:nvPr>
        </p:nvSpPr>
        <p:spPr>
          <a:xfrm>
            <a:off x="1653363" y="2176272"/>
            <a:ext cx="9367204" cy="4041648"/>
          </a:xfrm>
        </p:spPr>
        <p:txBody>
          <a:bodyPr anchor="t">
            <a:normAutofit/>
          </a:bodyPr>
          <a:lstStyle/>
          <a:p>
            <a:r>
              <a:rPr lang="en-IN" sz="1500">
                <a:latin typeface="Times New Roman" panose="02020603050405020304" pitchFamily="18" charset="0"/>
                <a:cs typeface="Times New Roman" panose="02020603050405020304" pitchFamily="18" charset="0"/>
              </a:rPr>
              <a:t>Protocols for the communication is very vital and in fact is the pillar for good iot infra.  </a:t>
            </a:r>
          </a:p>
          <a:p>
            <a:r>
              <a:rPr lang="en-IN" sz="1500">
                <a:latin typeface="Times New Roman" panose="02020603050405020304" pitchFamily="18" charset="0"/>
                <a:cs typeface="Times New Roman" panose="02020603050405020304" pitchFamily="18" charset="0"/>
              </a:rPr>
              <a:t>Data exchange happens through this protocols. </a:t>
            </a:r>
          </a:p>
          <a:p>
            <a:r>
              <a:rPr lang="en-IN" sz="1500">
                <a:latin typeface="Times New Roman" panose="02020603050405020304" pitchFamily="18" charset="0"/>
                <a:cs typeface="Times New Roman" panose="02020603050405020304" pitchFamily="18" charset="0"/>
              </a:rPr>
              <a:t>Protocols takes care the following:</a:t>
            </a:r>
          </a:p>
          <a:p>
            <a:pPr lvl="1"/>
            <a:r>
              <a:rPr lang="en-IN" sz="1500">
                <a:latin typeface="Times New Roman" panose="02020603050405020304" pitchFamily="18" charset="0"/>
                <a:cs typeface="Times New Roman" panose="02020603050405020304" pitchFamily="18" charset="0"/>
              </a:rPr>
              <a:t>Addressing </a:t>
            </a:r>
          </a:p>
          <a:p>
            <a:pPr lvl="1"/>
            <a:r>
              <a:rPr lang="en-IN" sz="1500">
                <a:latin typeface="Times New Roman" panose="02020603050405020304" pitchFamily="18" charset="0"/>
                <a:cs typeface="Times New Roman" panose="02020603050405020304" pitchFamily="18" charset="0"/>
              </a:rPr>
              <a:t>Format of the messages</a:t>
            </a:r>
          </a:p>
          <a:p>
            <a:pPr lvl="1"/>
            <a:r>
              <a:rPr lang="en-IN" sz="1500">
                <a:latin typeface="Times New Roman" panose="02020603050405020304" pitchFamily="18" charset="0"/>
                <a:cs typeface="Times New Roman" panose="02020603050405020304" pitchFamily="18" charset="0"/>
              </a:rPr>
              <a:t>Message security (encryption &amp; decryption) </a:t>
            </a:r>
          </a:p>
          <a:p>
            <a:pPr lvl="1"/>
            <a:r>
              <a:rPr lang="en-IN" sz="1500">
                <a:latin typeface="Times New Roman" panose="02020603050405020304" pitchFamily="18" charset="0"/>
                <a:cs typeface="Times New Roman" panose="02020603050405020304" pitchFamily="18" charset="0"/>
              </a:rPr>
              <a:t>Routing. </a:t>
            </a:r>
          </a:p>
          <a:p>
            <a:pPr lvl="1"/>
            <a:r>
              <a:rPr lang="en-IN" sz="1500">
                <a:latin typeface="Times New Roman" panose="02020603050405020304" pitchFamily="18" charset="0"/>
                <a:cs typeface="Times New Roman" panose="02020603050405020304" pitchFamily="18" charset="0"/>
              </a:rPr>
              <a:t>Flow control. </a:t>
            </a:r>
          </a:p>
          <a:p>
            <a:pPr lvl="1"/>
            <a:r>
              <a:rPr lang="en-IN" sz="1500">
                <a:latin typeface="Times New Roman" panose="02020603050405020304" pitchFamily="18" charset="0"/>
                <a:cs typeface="Times New Roman" panose="02020603050405020304" pitchFamily="18" charset="0"/>
              </a:rPr>
              <a:t>Error monitoring. </a:t>
            </a:r>
          </a:p>
          <a:p>
            <a:pPr lvl="1"/>
            <a:r>
              <a:rPr lang="en-IN" sz="1500">
                <a:latin typeface="Times New Roman" panose="02020603050405020304" pitchFamily="18" charset="0"/>
                <a:cs typeface="Times New Roman" panose="02020603050405020304" pitchFamily="18" charset="0"/>
              </a:rPr>
              <a:t>Sequencing. </a:t>
            </a:r>
          </a:p>
          <a:p>
            <a:pPr lvl="1"/>
            <a:r>
              <a:rPr lang="en-IN" sz="1500">
                <a:latin typeface="Times New Roman" panose="02020603050405020304" pitchFamily="18" charset="0"/>
                <a:cs typeface="Times New Roman" panose="02020603050405020304" pitchFamily="18" charset="0"/>
              </a:rPr>
              <a:t>Retransmission guidelines. </a:t>
            </a:r>
          </a:p>
          <a:p>
            <a:pPr lvl="1"/>
            <a:r>
              <a:rPr lang="en-IN" sz="1500">
                <a:latin typeface="Times New Roman" panose="02020603050405020304" pitchFamily="18" charset="0"/>
                <a:cs typeface="Times New Roman" panose="02020603050405020304" pitchFamily="18" charset="0"/>
              </a:rPr>
              <a:t>Segmentation of the data packets.</a:t>
            </a:r>
          </a:p>
          <a:p>
            <a:r>
              <a:rPr lang="en-IN" sz="1500">
                <a:latin typeface="Times New Roman" panose="02020603050405020304" pitchFamily="18" charset="0"/>
                <a:cs typeface="Times New Roman" panose="02020603050405020304" pitchFamily="18" charset="0"/>
              </a:rPr>
              <a:t>Protocols for link layer (Ethernet), network layer (ip), transport layer (tcp/udp), application layer (mqtt, http, xampp).</a:t>
            </a:r>
            <a:endParaRPr lang="en-US" sz="1500">
              <a:latin typeface="Times New Roman" panose="02020603050405020304" pitchFamily="18" charset="0"/>
              <a:cs typeface="Times New Roman" panose="02020603050405020304" pitchFamily="18" charset="0"/>
            </a:endParaRPr>
          </a:p>
        </p:txBody>
      </p:sp>
      <p:pic>
        <p:nvPicPr>
          <p:cNvPr id="8" name="Picture 2">
            <a:extLst>
              <a:ext uri="{FF2B5EF4-FFF2-40B4-BE49-F238E27FC236}">
                <a16:creationId xmlns:a16="http://schemas.microsoft.com/office/drawing/2014/main" id="{537E3210-3833-4BB2-B233-B28EFD06834F}"/>
              </a:ext>
            </a:extLst>
          </p:cNvPr>
          <p:cNvPicPr>
            <a:picLocks noChangeAspect="1" noChangeArrowheads="1"/>
          </p:cNvPicPr>
          <p:nvPr/>
        </p:nvPicPr>
        <p:blipFill>
          <a:blip r:embed="rId2" cstate="print"/>
          <a:srcRect/>
          <a:stretch>
            <a:fillRect/>
          </a:stretch>
        </p:blipFill>
        <p:spPr bwMode="auto">
          <a:xfrm>
            <a:off x="8934449" y="0"/>
            <a:ext cx="3257550" cy="9144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6D22F896-40B5-4ADD-8801-0D06FADFA095}" type="slidenum">
              <a:rPr lang="en-US" smtClean="0"/>
              <a:t>39</a:t>
            </a:fld>
            <a:endParaRPr lang="en-US" dirty="0"/>
          </a:p>
        </p:txBody>
      </p:sp>
    </p:spTree>
    <p:extLst>
      <p:ext uri="{BB962C8B-B14F-4D97-AF65-F5344CB8AC3E}">
        <p14:creationId xmlns:p14="http://schemas.microsoft.com/office/powerpoint/2010/main" val="1998261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1" y="266700"/>
            <a:ext cx="4580659" cy="838200"/>
          </a:xfrm>
        </p:spPr>
        <p:style>
          <a:lnRef idx="0">
            <a:schemeClr val="accent1"/>
          </a:lnRef>
          <a:fillRef idx="3">
            <a:schemeClr val="accent1"/>
          </a:fillRef>
          <a:effectRef idx="3">
            <a:schemeClr val="accent1"/>
          </a:effectRef>
          <a:fontRef idx="minor">
            <a:schemeClr val="lt1"/>
          </a:fontRef>
        </p:style>
        <p:txBody>
          <a:bodyPr>
            <a:normAutofit/>
          </a:bodyPr>
          <a:lstStyle/>
          <a:p>
            <a:r>
              <a:rPr lang="en-US" sz="2000" b="1" dirty="0">
                <a:latin typeface="Times New Roman" panose="02020603050405020304" pitchFamily="18" charset="0"/>
                <a:ea typeface="Calibri" panose="020F0502020204030204" pitchFamily="34" charset="0"/>
                <a:cs typeface="Times New Roman" panose="02020603050405020304" pitchFamily="18" charset="0"/>
              </a:rPr>
              <a:t>Introduction to Internet of Things (IoT)</a:t>
            </a:r>
            <a:endParaRPr lang="en-US" sz="4800" b="1" dirty="0">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413273453"/>
              </p:ext>
            </p:extLst>
          </p:nvPr>
        </p:nvGraphicFramePr>
        <p:xfrm>
          <a:off x="752168" y="1297858"/>
          <a:ext cx="9672641" cy="5422658"/>
        </p:xfrm>
        <a:graphic>
          <a:graphicData uri="http://schemas.openxmlformats.org/drawingml/2006/table">
            <a:tbl>
              <a:tblPr firstRow="1" bandRow="1">
                <a:tableStyleId>{5C22544A-7EE6-4342-B048-85BDC9FD1C3A}</a:tableStyleId>
              </a:tblPr>
              <a:tblGrid>
                <a:gridCol w="9139375">
                  <a:extLst>
                    <a:ext uri="{9D8B030D-6E8A-4147-A177-3AD203B41FA5}">
                      <a16:colId xmlns:a16="http://schemas.microsoft.com/office/drawing/2014/main" val="20000"/>
                    </a:ext>
                  </a:extLst>
                </a:gridCol>
                <a:gridCol w="533266">
                  <a:extLst>
                    <a:ext uri="{9D8B030D-6E8A-4147-A177-3AD203B41FA5}">
                      <a16:colId xmlns:a16="http://schemas.microsoft.com/office/drawing/2014/main" val="20001"/>
                    </a:ext>
                  </a:extLst>
                </a:gridCol>
              </a:tblGrid>
              <a:tr h="5422658">
                <a:tc>
                  <a:txBody>
                    <a:bodyPr/>
                    <a:lstStyle/>
                    <a:p>
                      <a:pPr>
                        <a:buFont typeface="Wingdings" panose="05000000000000000000" pitchFamily="2" charset="2"/>
                        <a:buChar char="q"/>
                      </a:pPr>
                      <a:r>
                        <a:rPr lang="en-US" sz="2400" dirty="0">
                          <a:solidFill>
                            <a:schemeClr val="tx1"/>
                          </a:solidFill>
                          <a:latin typeface="+mj-lt"/>
                        </a:rPr>
                        <a:t>Introduction </a:t>
                      </a:r>
                    </a:p>
                    <a:p>
                      <a:pPr>
                        <a:buFont typeface="Wingdings" panose="05000000000000000000" pitchFamily="2" charset="2"/>
                        <a:buChar char="q"/>
                      </a:pPr>
                      <a:r>
                        <a:rPr lang="en-US" sz="2400" dirty="0">
                          <a:solidFill>
                            <a:schemeClr val="tx1"/>
                          </a:solidFill>
                          <a:latin typeface="+mj-lt"/>
                        </a:rPr>
                        <a:t>Definition of Internet of Things</a:t>
                      </a:r>
                    </a:p>
                    <a:p>
                      <a:pPr>
                        <a:buFont typeface="Wingdings" panose="05000000000000000000" pitchFamily="2" charset="2"/>
                        <a:buChar char="q"/>
                      </a:pPr>
                      <a:r>
                        <a:rPr lang="en-US" sz="2400" dirty="0">
                          <a:solidFill>
                            <a:schemeClr val="tx1"/>
                          </a:solidFill>
                          <a:latin typeface="+mj-lt"/>
                        </a:rPr>
                        <a:t>IoT Growth</a:t>
                      </a:r>
                    </a:p>
                    <a:p>
                      <a:pPr>
                        <a:buFont typeface="Wingdings" panose="05000000000000000000" pitchFamily="2" charset="2"/>
                        <a:buChar char="q"/>
                      </a:pPr>
                      <a:r>
                        <a:rPr lang="en-US" sz="2400" dirty="0">
                          <a:solidFill>
                            <a:schemeClr val="tx1"/>
                          </a:solidFill>
                          <a:latin typeface="+mj-lt"/>
                        </a:rPr>
                        <a:t>Application Areas of IoT</a:t>
                      </a:r>
                    </a:p>
                    <a:p>
                      <a:pPr>
                        <a:buFont typeface="Wingdings" panose="05000000000000000000" pitchFamily="2" charset="2"/>
                        <a:buChar char="q"/>
                      </a:pPr>
                      <a:r>
                        <a:rPr lang="en-US" sz="2400" dirty="0">
                          <a:solidFill>
                            <a:schemeClr val="tx1"/>
                          </a:solidFill>
                          <a:latin typeface="+mj-lt"/>
                        </a:rPr>
                        <a:t>Characteristics of IoT</a:t>
                      </a:r>
                    </a:p>
                    <a:p>
                      <a:pPr>
                        <a:buFont typeface="Wingdings" panose="05000000000000000000" pitchFamily="2" charset="2"/>
                        <a:buChar char="q"/>
                      </a:pPr>
                      <a:r>
                        <a:rPr lang="en-US" sz="2400" dirty="0">
                          <a:solidFill>
                            <a:schemeClr val="tx1"/>
                          </a:solidFill>
                          <a:latin typeface="+mj-lt"/>
                        </a:rPr>
                        <a:t>Things in IoT</a:t>
                      </a:r>
                    </a:p>
                    <a:p>
                      <a:pPr>
                        <a:buFont typeface="Wingdings" panose="05000000000000000000" pitchFamily="2" charset="2"/>
                        <a:buChar char="q"/>
                      </a:pPr>
                      <a:r>
                        <a:rPr lang="en-US" sz="2400" dirty="0">
                          <a:solidFill>
                            <a:schemeClr val="tx1"/>
                          </a:solidFill>
                          <a:latin typeface="+mj-lt"/>
                        </a:rPr>
                        <a:t>IoT Stack</a:t>
                      </a:r>
                    </a:p>
                    <a:p>
                      <a:pPr>
                        <a:buFont typeface="Wingdings" panose="05000000000000000000" pitchFamily="2" charset="2"/>
                        <a:buChar char="q"/>
                      </a:pPr>
                      <a:r>
                        <a:rPr lang="en-US" sz="2400" dirty="0">
                          <a:solidFill>
                            <a:schemeClr val="tx1"/>
                          </a:solidFill>
                          <a:latin typeface="+mj-lt"/>
                        </a:rPr>
                        <a:t>Enabling Technologies</a:t>
                      </a:r>
                    </a:p>
                    <a:p>
                      <a:pPr>
                        <a:buFont typeface="Wingdings" panose="05000000000000000000" pitchFamily="2" charset="2"/>
                        <a:buChar char="q"/>
                      </a:pPr>
                      <a:r>
                        <a:rPr lang="en-US" sz="2400" dirty="0">
                          <a:solidFill>
                            <a:schemeClr val="tx1"/>
                          </a:solidFill>
                          <a:latin typeface="+mj-lt"/>
                        </a:rPr>
                        <a:t>IoT Challenges</a:t>
                      </a:r>
                    </a:p>
                    <a:p>
                      <a:pPr>
                        <a:buFont typeface="Wingdings" panose="05000000000000000000" pitchFamily="2" charset="2"/>
                        <a:buChar char="q"/>
                      </a:pPr>
                      <a:r>
                        <a:rPr lang="en-US" sz="2400" dirty="0">
                          <a:solidFill>
                            <a:schemeClr val="tx1"/>
                          </a:solidFill>
                          <a:latin typeface="+mj-lt"/>
                        </a:rPr>
                        <a:t>IoT Levels</a:t>
                      </a:r>
                    </a:p>
                    <a:p>
                      <a:pPr>
                        <a:buFont typeface="Wingdings" panose="05000000000000000000" pitchFamily="2" charset="2"/>
                        <a:buChar char="q"/>
                      </a:pPr>
                      <a:r>
                        <a:rPr lang="en-US" sz="2400" dirty="0">
                          <a:solidFill>
                            <a:schemeClr val="tx1"/>
                          </a:solidFill>
                          <a:latin typeface="+mj-lt"/>
                        </a:rPr>
                        <a:t>IoT vs. </a:t>
                      </a:r>
                      <a:r>
                        <a:rPr lang="en-US" sz="2400" dirty="0" err="1">
                          <a:solidFill>
                            <a:schemeClr val="tx1"/>
                          </a:solidFill>
                          <a:latin typeface="+mj-lt"/>
                        </a:rPr>
                        <a:t>Cyberphysical</a:t>
                      </a:r>
                      <a:r>
                        <a:rPr lang="en-US" sz="2400" dirty="0">
                          <a:solidFill>
                            <a:schemeClr val="tx1"/>
                          </a:solidFill>
                          <a:latin typeface="+mj-lt"/>
                        </a:rPr>
                        <a:t> Systems</a:t>
                      </a:r>
                    </a:p>
                    <a:p>
                      <a:pPr>
                        <a:buFont typeface="Wingdings" panose="05000000000000000000" pitchFamily="2" charset="2"/>
                        <a:buChar char="q"/>
                      </a:pPr>
                      <a:r>
                        <a:rPr lang="en-US" sz="2400" dirty="0">
                          <a:solidFill>
                            <a:schemeClr val="tx1"/>
                          </a:solidFill>
                          <a:latin typeface="+mj-lt"/>
                        </a:rPr>
                        <a:t>IoT vs WSN</a:t>
                      </a:r>
                      <a:endParaRPr lang="en-US" sz="2800" dirty="0">
                        <a:solidFill>
                          <a:schemeClr val="tx1"/>
                        </a:solidFill>
                        <a:latin typeface="+mj-lt"/>
                      </a:endParaRPr>
                    </a:p>
                    <a:p>
                      <a:pPr lvl="1">
                        <a:buNone/>
                      </a:pPr>
                      <a:endParaRPr lang="en-US" sz="2800" dirty="0">
                        <a:solidFill>
                          <a:schemeClr val="tx1"/>
                        </a:solidFill>
                        <a:latin typeface="+mj-lt"/>
                      </a:endParaRPr>
                    </a:p>
                    <a:p>
                      <a:endParaRPr lang="en-US" sz="1600" dirty="0">
                        <a:solidFill>
                          <a:schemeClr val="tx1"/>
                        </a:solidFill>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b="1" dirty="0">
                          <a:solidFill>
                            <a:schemeClr val="tx1"/>
                          </a:solidFill>
                          <a:latin typeface="+mj-lt"/>
                        </a:rPr>
                        <a:t>Contents</a:t>
                      </a:r>
                    </a:p>
                  </a:txBody>
                  <a:tcPr marL="68580" marR="68580"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5" name="Picture 2">
            <a:extLst>
              <a:ext uri="{FF2B5EF4-FFF2-40B4-BE49-F238E27FC236}">
                <a16:creationId xmlns:a16="http://schemas.microsoft.com/office/drawing/2014/main" id="{32258FD5-DDA4-418E-A069-418D5C551E0E}"/>
              </a:ext>
            </a:extLst>
          </p:cNvPr>
          <p:cNvPicPr>
            <a:picLocks noChangeAspect="1" noChangeArrowheads="1"/>
          </p:cNvPicPr>
          <p:nvPr/>
        </p:nvPicPr>
        <p:blipFill>
          <a:blip r:embed="rId2" cstate="print"/>
          <a:srcRect/>
          <a:stretch>
            <a:fillRect/>
          </a:stretch>
        </p:blipFill>
        <p:spPr bwMode="auto">
          <a:xfrm>
            <a:off x="8796034" y="137484"/>
            <a:ext cx="3257550" cy="9144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931778F2-16FE-4488-A505-716B993CC2F1}" type="slidenum">
              <a:rPr lang="en-US" smtClean="0"/>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837363-3DAE-4E90-82EC-943602E9785F}"/>
              </a:ext>
            </a:extLst>
          </p:cNvPr>
          <p:cNvSpPr>
            <a:spLocks noGrp="1"/>
          </p:cNvSpPr>
          <p:nvPr>
            <p:ph type="title"/>
          </p:nvPr>
        </p:nvSpPr>
        <p:spPr>
          <a:xfrm>
            <a:off x="838200" y="365125"/>
            <a:ext cx="10515600" cy="1325563"/>
          </a:xfrm>
        </p:spPr>
        <p:txBody>
          <a:bodyPr>
            <a:normAutofit/>
          </a:bodyPr>
          <a:lstStyle/>
          <a:p>
            <a:r>
              <a:rPr lang="en-US" sz="5400" b="1" i="0" dirty="0">
                <a:effectLst/>
                <a:latin typeface="urw-din"/>
              </a:rPr>
              <a:t>Embedded Systems :</a:t>
            </a:r>
            <a:endParaRPr lang="en-US" sz="5400" dirty="0"/>
          </a:p>
        </p:txBody>
      </p:sp>
      <p:sp>
        <p:nvSpPr>
          <p:cNvPr id="2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5F09935-D17C-4824-952A-D354281F7FF8}"/>
              </a:ext>
            </a:extLst>
          </p:cNvPr>
          <p:cNvSpPr>
            <a:spLocks noGrp="1"/>
          </p:cNvSpPr>
          <p:nvPr>
            <p:ph sz="quarter" idx="13"/>
          </p:nvPr>
        </p:nvSpPr>
        <p:spPr>
          <a:xfrm>
            <a:off x="838200" y="1929384"/>
            <a:ext cx="10515600" cy="4251960"/>
          </a:xfrm>
        </p:spPr>
        <p:txBody>
          <a:bodyPr>
            <a:normAutofit/>
          </a:bodyPr>
          <a:lstStyle/>
          <a:p>
            <a:pPr fontAlgn="base"/>
            <a:r>
              <a:rPr lang="en-US" sz="2200" b="0" i="0">
                <a:effectLst/>
                <a:latin typeface="Times New Roman" panose="02020603050405020304" pitchFamily="18" charset="0"/>
                <a:cs typeface="Times New Roman" panose="02020603050405020304" pitchFamily="18" charset="0"/>
              </a:rPr>
              <a:t>It is a combination of hardware and software used to perform special tasks.</a:t>
            </a:r>
            <a:br>
              <a:rPr lang="en-US" sz="2200" b="0" i="0">
                <a:effectLst/>
                <a:latin typeface="Times New Roman" panose="02020603050405020304" pitchFamily="18" charset="0"/>
                <a:cs typeface="Times New Roman" panose="02020603050405020304" pitchFamily="18" charset="0"/>
              </a:rPr>
            </a:br>
            <a:r>
              <a:rPr lang="en-US" sz="2200" b="0" i="0">
                <a:effectLst/>
                <a:latin typeface="Times New Roman" panose="02020603050405020304" pitchFamily="18" charset="0"/>
                <a:cs typeface="Times New Roman" panose="02020603050405020304" pitchFamily="18" charset="0"/>
              </a:rPr>
              <a:t>It includes microcontroller and microprocessor memory, networking units (Ethernet Wi-Fi adapters), input output units (display keyword etc. ) and storage devices (flash memory).</a:t>
            </a:r>
            <a:br>
              <a:rPr lang="en-US" sz="2200" b="0" i="0">
                <a:effectLst/>
                <a:latin typeface="Times New Roman" panose="02020603050405020304" pitchFamily="18" charset="0"/>
                <a:cs typeface="Times New Roman" panose="02020603050405020304" pitchFamily="18" charset="0"/>
              </a:rPr>
            </a:br>
            <a:r>
              <a:rPr lang="en-US" sz="2200" b="0" i="0">
                <a:effectLst/>
                <a:latin typeface="Times New Roman" panose="02020603050405020304" pitchFamily="18" charset="0"/>
                <a:cs typeface="Times New Roman" panose="02020603050405020304" pitchFamily="18" charset="0"/>
              </a:rPr>
              <a:t>It collects the data and sends it to the internet.</a:t>
            </a:r>
            <a:br>
              <a:rPr lang="en-US" sz="2200" b="0" i="0">
                <a:effectLst/>
                <a:latin typeface="Times New Roman" panose="02020603050405020304" pitchFamily="18" charset="0"/>
                <a:cs typeface="Times New Roman" panose="02020603050405020304" pitchFamily="18" charset="0"/>
              </a:rPr>
            </a:br>
            <a:r>
              <a:rPr lang="en-US" sz="2200" b="0" i="0">
                <a:effectLst/>
                <a:latin typeface="Times New Roman" panose="02020603050405020304" pitchFamily="18" charset="0"/>
                <a:cs typeface="Times New Roman" panose="02020603050405020304" pitchFamily="18" charset="0"/>
              </a:rPr>
              <a:t>Embedded systems used in</a:t>
            </a:r>
            <a:br>
              <a:rPr lang="en-US" sz="2200" b="0" i="0">
                <a:effectLst/>
                <a:latin typeface="Times New Roman" panose="02020603050405020304" pitchFamily="18" charset="0"/>
                <a:cs typeface="Times New Roman" panose="02020603050405020304" pitchFamily="18" charset="0"/>
              </a:rPr>
            </a:br>
            <a:r>
              <a:rPr lang="en-US" sz="2200" b="0" i="0">
                <a:effectLst/>
                <a:latin typeface="Times New Roman" panose="02020603050405020304" pitchFamily="18" charset="0"/>
                <a:cs typeface="Times New Roman" panose="02020603050405020304" pitchFamily="18" charset="0"/>
              </a:rPr>
              <a:t>Examples –</a:t>
            </a:r>
          </a:p>
          <a:p>
            <a:pPr fontAlgn="base">
              <a:buFont typeface="+mj-lt"/>
              <a:buAutoNum type="arabicPeriod"/>
            </a:pPr>
            <a:r>
              <a:rPr lang="en-US" sz="2200" b="0" i="0">
                <a:effectLst/>
                <a:latin typeface="Times New Roman" panose="02020603050405020304" pitchFamily="18" charset="0"/>
                <a:cs typeface="Times New Roman" panose="02020603050405020304" pitchFamily="18" charset="0"/>
              </a:rPr>
              <a:t>Digital camera</a:t>
            </a:r>
          </a:p>
          <a:p>
            <a:pPr fontAlgn="base">
              <a:buFont typeface="+mj-lt"/>
              <a:buAutoNum type="arabicPeriod"/>
            </a:pPr>
            <a:r>
              <a:rPr lang="en-US" sz="2200" b="0" i="0">
                <a:effectLst/>
                <a:latin typeface="Times New Roman" panose="02020603050405020304" pitchFamily="18" charset="0"/>
                <a:cs typeface="Times New Roman" panose="02020603050405020304" pitchFamily="18" charset="0"/>
              </a:rPr>
              <a:t>DVD player, music player</a:t>
            </a:r>
          </a:p>
          <a:p>
            <a:pPr fontAlgn="base">
              <a:buFont typeface="+mj-lt"/>
              <a:buAutoNum type="arabicPeriod"/>
            </a:pPr>
            <a:r>
              <a:rPr lang="en-US" sz="2200" b="0" i="0">
                <a:effectLst/>
                <a:latin typeface="Times New Roman" panose="02020603050405020304" pitchFamily="18" charset="0"/>
                <a:cs typeface="Times New Roman" panose="02020603050405020304" pitchFamily="18" charset="0"/>
              </a:rPr>
              <a:t>Industrial robots</a:t>
            </a:r>
          </a:p>
          <a:p>
            <a:pPr fontAlgn="base">
              <a:buFont typeface="+mj-lt"/>
              <a:buAutoNum type="arabicPeriod"/>
            </a:pPr>
            <a:r>
              <a:rPr lang="en-US" sz="2200" b="0" i="0">
                <a:effectLst/>
                <a:latin typeface="Times New Roman" panose="02020603050405020304" pitchFamily="18" charset="0"/>
                <a:cs typeface="Times New Roman" panose="02020603050405020304" pitchFamily="18" charset="0"/>
              </a:rPr>
              <a:t>Wireless Routers etc</a:t>
            </a:r>
            <a:r>
              <a:rPr lang="en-US" sz="2200" b="0" i="0">
                <a:effectLst/>
                <a:latin typeface="urw-din"/>
              </a:rPr>
              <a:t>.</a:t>
            </a:r>
          </a:p>
          <a:p>
            <a:endParaRPr lang="en-US" sz="2200"/>
          </a:p>
        </p:txBody>
      </p:sp>
      <p:pic>
        <p:nvPicPr>
          <p:cNvPr id="8" name="Picture 2">
            <a:extLst>
              <a:ext uri="{FF2B5EF4-FFF2-40B4-BE49-F238E27FC236}">
                <a16:creationId xmlns:a16="http://schemas.microsoft.com/office/drawing/2014/main" id="{B87FE1AE-E11B-4FC7-AF47-4FBAB40F7FDE}"/>
              </a:ext>
            </a:extLst>
          </p:cNvPr>
          <p:cNvPicPr>
            <a:picLocks noChangeAspect="1" noChangeArrowheads="1"/>
          </p:cNvPicPr>
          <p:nvPr/>
        </p:nvPicPr>
        <p:blipFill>
          <a:blip r:embed="rId2" cstate="print"/>
          <a:srcRect/>
          <a:stretch>
            <a:fillRect/>
          </a:stretch>
        </p:blipFill>
        <p:spPr bwMode="auto">
          <a:xfrm>
            <a:off x="8931402" y="86317"/>
            <a:ext cx="3257550" cy="9144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6D22F896-40B5-4ADD-8801-0D06FADFA095}" type="slidenum">
              <a:rPr lang="en-US" smtClean="0"/>
              <a:t>40</a:t>
            </a:fld>
            <a:endParaRPr lang="en-US" dirty="0"/>
          </a:p>
        </p:txBody>
      </p:sp>
    </p:spTree>
    <p:extLst>
      <p:ext uri="{BB962C8B-B14F-4D97-AF65-F5344CB8AC3E}">
        <p14:creationId xmlns:p14="http://schemas.microsoft.com/office/powerpoint/2010/main" val="7120942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9">
            <a:extLst>
              <a:ext uri="{FF2B5EF4-FFF2-40B4-BE49-F238E27FC236}">
                <a16:creationId xmlns:a16="http://schemas.microsoft.com/office/drawing/2014/main" id="{959C6B72-F8E6-4281-8F3E-93FC0DC98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7A950E-6E4C-41D5-A915-7E7939D9C4C2}"/>
              </a:ext>
            </a:extLst>
          </p:cNvPr>
          <p:cNvSpPr>
            <a:spLocks noGrp="1"/>
          </p:cNvSpPr>
          <p:nvPr>
            <p:ph type="title"/>
          </p:nvPr>
        </p:nvSpPr>
        <p:spPr>
          <a:xfrm>
            <a:off x="612648" y="365125"/>
            <a:ext cx="5699662" cy="1313241"/>
          </a:xfrm>
        </p:spPr>
        <p:txBody>
          <a:bodyPr anchor="b">
            <a:normAutofit fontScale="90000"/>
          </a:bodyPr>
          <a:lstStyle/>
          <a:p>
            <a:r>
              <a:rPr lang="en-US" sz="5400" b="1" i="0" dirty="0">
                <a:effectLst/>
                <a:latin typeface="urw-din"/>
              </a:rPr>
              <a:t>Embedded Systems </a:t>
            </a:r>
            <a:endParaRPr lang="en-US" sz="5400" dirty="0"/>
          </a:p>
        </p:txBody>
      </p:sp>
      <p:pic>
        <p:nvPicPr>
          <p:cNvPr id="8" name="Picture 7">
            <a:extLst>
              <a:ext uri="{FF2B5EF4-FFF2-40B4-BE49-F238E27FC236}">
                <a16:creationId xmlns:a16="http://schemas.microsoft.com/office/drawing/2014/main" id="{0008941C-B0AF-4510-8E3D-3595E7A6A056}"/>
              </a:ext>
            </a:extLst>
          </p:cNvPr>
          <p:cNvPicPr>
            <a:picLocks noChangeAspect="1"/>
          </p:cNvPicPr>
          <p:nvPr/>
        </p:nvPicPr>
        <p:blipFill rotWithShape="1">
          <a:blip r:embed="rId2"/>
          <a:srcRect r="1715" b="2"/>
          <a:stretch/>
        </p:blipFill>
        <p:spPr>
          <a:xfrm>
            <a:off x="6204587" y="1293541"/>
            <a:ext cx="2540538" cy="1813229"/>
          </a:xfrm>
          <a:prstGeom prst="rect">
            <a:avLst/>
          </a:prstGeom>
        </p:spPr>
      </p:pic>
      <p:pic>
        <p:nvPicPr>
          <p:cNvPr id="7" name="Picture 6">
            <a:extLst>
              <a:ext uri="{FF2B5EF4-FFF2-40B4-BE49-F238E27FC236}">
                <a16:creationId xmlns:a16="http://schemas.microsoft.com/office/drawing/2014/main" id="{DFDEF028-D180-44D8-97E2-3A15F626BF72}"/>
              </a:ext>
            </a:extLst>
          </p:cNvPr>
          <p:cNvPicPr>
            <a:picLocks noChangeAspect="1"/>
          </p:cNvPicPr>
          <p:nvPr/>
        </p:nvPicPr>
        <p:blipFill rotWithShape="1">
          <a:blip r:embed="rId3"/>
          <a:srcRect l="8828" r="17068"/>
          <a:stretch/>
        </p:blipFill>
        <p:spPr>
          <a:xfrm>
            <a:off x="9048307" y="912210"/>
            <a:ext cx="2484061" cy="2194560"/>
          </a:xfrm>
          <a:prstGeom prst="rect">
            <a:avLst/>
          </a:prstGeom>
        </p:spPr>
      </p:pic>
      <p:sp>
        <p:nvSpPr>
          <p:cNvPr id="25" name="sketch line">
            <a:extLst>
              <a:ext uri="{FF2B5EF4-FFF2-40B4-BE49-F238E27FC236}">
                <a16:creationId xmlns:a16="http://schemas.microsoft.com/office/drawing/2014/main" id="{490234EE-E0D8-4805-9227-CCEAC6016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9CDD706-F63D-4B1A-83A6-8F46BF7E15EF}"/>
              </a:ext>
            </a:extLst>
          </p:cNvPr>
          <p:cNvSpPr>
            <a:spLocks noGrp="1"/>
          </p:cNvSpPr>
          <p:nvPr>
            <p:ph sz="quarter" idx="13"/>
          </p:nvPr>
        </p:nvSpPr>
        <p:spPr>
          <a:xfrm>
            <a:off x="612648" y="2908005"/>
            <a:ext cx="5374766" cy="3268957"/>
          </a:xfrm>
        </p:spPr>
        <p:txBody>
          <a:bodyPr>
            <a:normAutofit/>
          </a:bodyPr>
          <a:lstStyle/>
          <a:p>
            <a:pPr lvl="1"/>
            <a:r>
              <a:rPr lang="en-IN" sz="1500" dirty="0">
                <a:latin typeface="Times New Roman" panose="02020603050405020304" pitchFamily="18" charset="0"/>
                <a:cs typeface="Times New Roman" panose="02020603050405020304" pitchFamily="18" charset="0"/>
              </a:rPr>
              <a:t>This is very important and foremost! </a:t>
            </a:r>
          </a:p>
          <a:p>
            <a:pPr lvl="1"/>
            <a:r>
              <a:rPr lang="en-IN" sz="1500" dirty="0">
                <a:latin typeface="Times New Roman" panose="02020603050405020304" pitchFamily="18" charset="0"/>
                <a:cs typeface="Times New Roman" panose="02020603050405020304" pitchFamily="18" charset="0"/>
              </a:rPr>
              <a:t>Mostly meant for prototyping. (even, productizing) </a:t>
            </a:r>
          </a:p>
          <a:p>
            <a:pPr lvl="1"/>
            <a:r>
              <a:rPr lang="en-IN" sz="1500" dirty="0">
                <a:latin typeface="Times New Roman" panose="02020603050405020304" pitchFamily="18" charset="0"/>
                <a:cs typeface="Times New Roman" panose="02020603050405020304" pitchFamily="18" charset="0"/>
              </a:rPr>
              <a:t>Driven by Microcontrollers / processors </a:t>
            </a:r>
          </a:p>
          <a:p>
            <a:pPr lvl="1"/>
            <a:r>
              <a:rPr lang="en-IN" sz="1500" dirty="0">
                <a:latin typeface="Times New Roman" panose="02020603050405020304" pitchFamily="18" charset="0"/>
                <a:cs typeface="Times New Roman" panose="02020603050405020304" pitchFamily="18" charset="0"/>
              </a:rPr>
              <a:t>Computing boards in market are really plenty! </a:t>
            </a:r>
          </a:p>
          <a:p>
            <a:pPr lvl="2"/>
            <a:r>
              <a:rPr lang="en-IN" sz="1500" dirty="0">
                <a:latin typeface="Times New Roman" panose="02020603050405020304" pitchFamily="18" charset="0"/>
                <a:cs typeface="Times New Roman" panose="02020603050405020304" pitchFamily="18" charset="0"/>
              </a:rPr>
              <a:t>Raspberry pi</a:t>
            </a:r>
          </a:p>
          <a:p>
            <a:pPr lvl="2"/>
            <a:r>
              <a:rPr lang="en-IN" sz="1500" dirty="0">
                <a:latin typeface="Times New Roman" panose="02020603050405020304" pitchFamily="18" charset="0"/>
                <a:cs typeface="Times New Roman" panose="02020603050405020304" pitchFamily="18" charset="0"/>
              </a:rPr>
              <a:t>Arduino (many variants) </a:t>
            </a:r>
          </a:p>
          <a:p>
            <a:pPr lvl="2"/>
            <a:r>
              <a:rPr lang="en-IN" sz="1500" dirty="0">
                <a:latin typeface="Times New Roman" panose="02020603050405020304" pitchFamily="18" charset="0"/>
                <a:cs typeface="Times New Roman" panose="02020603050405020304" pitchFamily="18" charset="0"/>
              </a:rPr>
              <a:t>Node </a:t>
            </a:r>
            <a:r>
              <a:rPr lang="en-IN" sz="1500" dirty="0" err="1">
                <a:latin typeface="Times New Roman" panose="02020603050405020304" pitchFamily="18" charset="0"/>
                <a:cs typeface="Times New Roman" panose="02020603050405020304" pitchFamily="18" charset="0"/>
              </a:rPr>
              <a:t>mcu</a:t>
            </a:r>
            <a:endParaRPr lang="en-IN" sz="1500" dirty="0">
              <a:latin typeface="Times New Roman" panose="02020603050405020304" pitchFamily="18" charset="0"/>
              <a:cs typeface="Times New Roman" panose="02020603050405020304" pitchFamily="18" charset="0"/>
            </a:endParaRPr>
          </a:p>
          <a:p>
            <a:pPr lvl="2"/>
            <a:r>
              <a:rPr lang="en-IN" sz="1500" dirty="0">
                <a:latin typeface="Times New Roman" panose="02020603050405020304" pitchFamily="18" charset="0"/>
                <a:cs typeface="Times New Roman" panose="02020603050405020304" pitchFamily="18" charset="0"/>
              </a:rPr>
              <a:t>Intel Edison </a:t>
            </a:r>
          </a:p>
          <a:p>
            <a:pPr lvl="2"/>
            <a:r>
              <a:rPr lang="en-IN" sz="1500" dirty="0">
                <a:latin typeface="Times New Roman" panose="02020603050405020304" pitchFamily="18" charset="0"/>
                <a:cs typeface="Times New Roman" panose="02020603050405020304" pitchFamily="18" charset="0"/>
              </a:rPr>
              <a:t>Intel UP Squared* Grove* IoT Development Kit</a:t>
            </a:r>
          </a:p>
          <a:p>
            <a:pPr lvl="1"/>
            <a:r>
              <a:rPr lang="en-IN" sz="1500" dirty="0">
                <a:latin typeface="Times New Roman" panose="02020603050405020304" pitchFamily="18" charset="0"/>
                <a:cs typeface="Times New Roman" panose="02020603050405020304" pitchFamily="18" charset="0"/>
              </a:rPr>
              <a:t>All these boards are so small, yet so smart! </a:t>
            </a:r>
            <a:endParaRPr lang="en-IN" sz="1500" dirty="0">
              <a:latin typeface="Times New Roman" panose="02020603050405020304" pitchFamily="18" charset="0"/>
              <a:cs typeface="Times New Roman" panose="02020603050405020304" pitchFamily="18" charset="0"/>
              <a:sym typeface="Wingdings" panose="05000000000000000000" pitchFamily="2" charset="2"/>
            </a:endParaRPr>
          </a:p>
          <a:p>
            <a:pPr lvl="1"/>
            <a:r>
              <a:rPr lang="en-IN" sz="1500" dirty="0">
                <a:latin typeface="Times New Roman" panose="02020603050405020304" pitchFamily="18" charset="0"/>
                <a:cs typeface="Times New Roman" panose="02020603050405020304" pitchFamily="18" charset="0"/>
                <a:sym typeface="Wingdings" panose="05000000000000000000" pitchFamily="2" charset="2"/>
              </a:rPr>
              <a:t>Also, not very expensive! </a:t>
            </a:r>
            <a:endParaRPr lang="en-IN" sz="1500" dirty="0">
              <a:latin typeface="Times New Roman" panose="02020603050405020304" pitchFamily="18" charset="0"/>
              <a:cs typeface="Times New Roman" panose="02020603050405020304" pitchFamily="18" charset="0"/>
            </a:endParaRPr>
          </a:p>
          <a:p>
            <a:endParaRPr lang="en-US" sz="1500" dirty="0"/>
          </a:p>
        </p:txBody>
      </p:sp>
      <p:pic>
        <p:nvPicPr>
          <p:cNvPr id="6" name="Picture 5">
            <a:extLst>
              <a:ext uri="{FF2B5EF4-FFF2-40B4-BE49-F238E27FC236}">
                <a16:creationId xmlns:a16="http://schemas.microsoft.com/office/drawing/2014/main" id="{400365D8-1265-4C61-8E4F-6137B06BF329}"/>
              </a:ext>
            </a:extLst>
          </p:cNvPr>
          <p:cNvPicPr>
            <a:picLocks noChangeAspect="1"/>
          </p:cNvPicPr>
          <p:nvPr/>
        </p:nvPicPr>
        <p:blipFill rotWithShape="1">
          <a:blip r:embed="rId4"/>
          <a:srcRect l="15802" r="15492" b="-2"/>
          <a:stretch/>
        </p:blipFill>
        <p:spPr>
          <a:xfrm>
            <a:off x="7185502" y="3106770"/>
            <a:ext cx="3725611" cy="3410711"/>
          </a:xfrm>
          <a:prstGeom prst="rect">
            <a:avLst/>
          </a:prstGeom>
        </p:spPr>
      </p:pic>
      <p:pic>
        <p:nvPicPr>
          <p:cNvPr id="11" name="Picture 2">
            <a:extLst>
              <a:ext uri="{FF2B5EF4-FFF2-40B4-BE49-F238E27FC236}">
                <a16:creationId xmlns:a16="http://schemas.microsoft.com/office/drawing/2014/main" id="{E92FFE2A-771C-458C-9716-BA99FC70FA1E}"/>
              </a:ext>
            </a:extLst>
          </p:cNvPr>
          <p:cNvPicPr>
            <a:picLocks noChangeAspect="1" noChangeArrowheads="1"/>
          </p:cNvPicPr>
          <p:nvPr/>
        </p:nvPicPr>
        <p:blipFill>
          <a:blip r:embed="rId5" cstate="print"/>
          <a:srcRect/>
          <a:stretch>
            <a:fillRect/>
          </a:stretch>
        </p:blipFill>
        <p:spPr bwMode="auto">
          <a:xfrm>
            <a:off x="8934450" y="107345"/>
            <a:ext cx="3257550" cy="9144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6D22F896-40B5-4ADD-8801-0D06FADFA095}" type="slidenum">
              <a:rPr lang="en-US" smtClean="0"/>
              <a:t>41</a:t>
            </a:fld>
            <a:endParaRPr lang="en-US" dirty="0"/>
          </a:p>
        </p:txBody>
      </p:sp>
    </p:spTree>
    <p:extLst>
      <p:ext uri="{BB962C8B-B14F-4D97-AF65-F5344CB8AC3E}">
        <p14:creationId xmlns:p14="http://schemas.microsoft.com/office/powerpoint/2010/main" val="31444960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B40C8-F710-490B-96C6-A7DC026FA364}"/>
              </a:ext>
            </a:extLst>
          </p:cNvPr>
          <p:cNvSpPr>
            <a:spLocks noGrp="1"/>
          </p:cNvSpPr>
          <p:nvPr>
            <p:ph type="title"/>
          </p:nvPr>
        </p:nvSpPr>
        <p:spPr>
          <a:xfrm>
            <a:off x="1115568" y="548640"/>
            <a:ext cx="7690866" cy="1179576"/>
          </a:xfrm>
        </p:spPr>
        <p:txBody>
          <a:bodyPr>
            <a:normAutofit fontScale="90000"/>
          </a:bodyPr>
          <a:lstStyle/>
          <a:p>
            <a:r>
              <a:rPr lang="en-US" sz="4000" b="1" i="0" dirty="0">
                <a:effectLst/>
                <a:latin typeface="sofia-pro"/>
              </a:rPr>
              <a:t>Challenges in Internet of things (IoT)</a:t>
            </a:r>
            <a:br>
              <a:rPr lang="en-US" sz="3700" b="1" i="0" dirty="0">
                <a:effectLst/>
                <a:latin typeface="sofia-pro"/>
              </a:rPr>
            </a:br>
            <a:endParaRPr lang="en-US" sz="3700" dirty="0"/>
          </a:p>
        </p:txBody>
      </p:sp>
      <p:sp>
        <p:nvSpPr>
          <p:cNvPr id="3" name="Content Placeholder 2">
            <a:extLst>
              <a:ext uri="{FF2B5EF4-FFF2-40B4-BE49-F238E27FC236}">
                <a16:creationId xmlns:a16="http://schemas.microsoft.com/office/drawing/2014/main" id="{D01F1491-49D3-48C0-AF50-3B81735E79F6}"/>
              </a:ext>
            </a:extLst>
          </p:cNvPr>
          <p:cNvSpPr>
            <a:spLocks noGrp="1"/>
          </p:cNvSpPr>
          <p:nvPr>
            <p:ph sz="quarter" idx="13"/>
          </p:nvPr>
        </p:nvSpPr>
        <p:spPr>
          <a:xfrm>
            <a:off x="626850" y="2103120"/>
            <a:ext cx="11095758" cy="4073843"/>
          </a:xfrm>
        </p:spPr>
        <p:txBody>
          <a:bodyPr>
            <a:normAutofit fontScale="92500" lnSpcReduction="20000"/>
          </a:bodyPr>
          <a:lstStyle/>
          <a:p>
            <a:pPr algn="just">
              <a:lnSpc>
                <a:spcPct val="110000"/>
              </a:lnSpc>
            </a:pPr>
            <a:r>
              <a:rPr lang="en-US" sz="2400" b="0" i="0" dirty="0">
                <a:effectLst/>
                <a:latin typeface="Times New Roman" panose="02020603050405020304" pitchFamily="18" charset="0"/>
                <a:cs typeface="Times New Roman" panose="02020603050405020304" pitchFamily="18" charset="0"/>
              </a:rPr>
              <a:t>The Internet of Things (IoT) has fast grown to be a large part of how human beings live, communicate and do business. All across the world, web-enabled devices are turning our global rights into a greater switched-on area to live in.There are various types of challenges in front of IoT.</a:t>
            </a:r>
          </a:p>
          <a:p>
            <a:pPr marL="514350" indent="-514350">
              <a:buAutoNum type="romanLcPeriod"/>
            </a:pPr>
            <a:r>
              <a:rPr lang="en-US" sz="2400" dirty="0">
                <a:latin typeface="Times New Roman" panose="02020603050405020304" pitchFamily="18" charset="0"/>
                <a:cs typeface="Times New Roman" panose="02020603050405020304" pitchFamily="18" charset="0"/>
              </a:rPr>
              <a:t>security / PERSONNEL SAFETY .</a:t>
            </a:r>
          </a:p>
          <a:p>
            <a:pPr marL="514350" indent="-514350">
              <a:buAutoNum type="romanLcPeriod"/>
            </a:pPr>
            <a:r>
              <a:rPr lang="en-US" sz="2400" dirty="0">
                <a:latin typeface="Times New Roman" panose="02020603050405020304" pitchFamily="18" charset="0"/>
                <a:cs typeface="Times New Roman" panose="02020603050405020304" pitchFamily="18" charset="0"/>
              </a:rPr>
              <a:t>Privacy.</a:t>
            </a:r>
          </a:p>
          <a:p>
            <a:pPr marL="514350" indent="-514350">
              <a:buAutoNum type="romanLcPeriod"/>
            </a:pPr>
            <a:r>
              <a:rPr lang="en-US" sz="2400" dirty="0">
                <a:latin typeface="Times New Roman" panose="02020603050405020304" pitchFamily="18" charset="0"/>
                <a:cs typeface="Times New Roman" panose="02020603050405020304" pitchFamily="18" charset="0"/>
              </a:rPr>
              <a:t>Data extraction from complex environments.</a:t>
            </a:r>
          </a:p>
          <a:p>
            <a:pPr marL="514350" indent="-514350">
              <a:buAutoNum type="romanLcPeriod"/>
            </a:pPr>
            <a:r>
              <a:rPr lang="en-US" sz="2400" dirty="0">
                <a:latin typeface="Times New Roman" panose="02020603050405020304" pitchFamily="18" charset="0"/>
                <a:cs typeface="Times New Roman" panose="02020603050405020304" pitchFamily="18" charset="0"/>
              </a:rPr>
              <a:t>Connectivity.</a:t>
            </a:r>
          </a:p>
          <a:p>
            <a:pPr marL="514350" indent="-514350">
              <a:buAutoNum type="romanLcPeriod"/>
            </a:pPr>
            <a:r>
              <a:rPr lang="en-US" sz="2400" dirty="0">
                <a:latin typeface="Times New Roman" panose="02020603050405020304" pitchFamily="18" charset="0"/>
                <a:cs typeface="Times New Roman" panose="02020603050405020304" pitchFamily="18" charset="0"/>
              </a:rPr>
              <a:t>POWER REQUIREMENTS.</a:t>
            </a:r>
          </a:p>
          <a:p>
            <a:pPr marL="514350" indent="-514350">
              <a:buAutoNum type="romanLcPeriod"/>
            </a:pPr>
            <a:r>
              <a:rPr lang="en-US" sz="2400" dirty="0">
                <a:latin typeface="Times New Roman" panose="02020603050405020304" pitchFamily="18" charset="0"/>
                <a:cs typeface="Times New Roman" panose="02020603050405020304" pitchFamily="18" charset="0"/>
              </a:rPr>
              <a:t>Complexity .</a:t>
            </a:r>
          </a:p>
          <a:p>
            <a:pPr marL="514350" indent="-514350">
              <a:buAutoNum type="romanLcPeriod"/>
            </a:pPr>
            <a:r>
              <a:rPr lang="en-US" sz="2400" dirty="0">
                <a:latin typeface="Times New Roman" panose="02020603050405020304" pitchFamily="18" charset="0"/>
                <a:cs typeface="Times New Roman" panose="02020603050405020304" pitchFamily="18" charset="0"/>
              </a:rPr>
              <a:t>storage (cloud) </a:t>
            </a:r>
          </a:p>
          <a:p>
            <a:pPr marL="514350" indent="-514350">
              <a:buAutoNum type="romanLcPeriod"/>
            </a:pPr>
            <a:endParaRPr lang="en-US" sz="2000" dirty="0">
              <a:latin typeface="Times New Roman" panose="02020603050405020304" pitchFamily="18" charset="0"/>
              <a:cs typeface="Times New Roman" panose="02020603050405020304" pitchFamily="18" charset="0"/>
            </a:endParaRPr>
          </a:p>
          <a:p>
            <a:pPr marL="514350" indent="-514350">
              <a:buAutoNum type="romanLcPeriod"/>
            </a:pPr>
            <a:endParaRPr lang="en-US" sz="2000" dirty="0">
              <a:latin typeface="Times New Roman" panose="02020603050405020304" pitchFamily="18" charset="0"/>
              <a:cs typeface="Times New Roman" panose="02020603050405020304" pitchFamily="18" charset="0"/>
            </a:endParaRPr>
          </a:p>
          <a:p>
            <a:pPr marL="514350" indent="-514350">
              <a:buAutoNum type="romanLcPeriod"/>
            </a:pPr>
            <a:endParaRPr lang="en-US" sz="2000" dirty="0">
              <a:latin typeface="Times New Roman" panose="02020603050405020304" pitchFamily="18" charset="0"/>
              <a:cs typeface="Times New Roman" panose="02020603050405020304" pitchFamily="18" charset="0"/>
            </a:endParaRPr>
          </a:p>
          <a:p>
            <a:pPr marL="514350" indent="-514350">
              <a:buAutoNum type="romanLcPeriod"/>
            </a:pPr>
            <a:endParaRPr lang="en-US" sz="2000" dirty="0">
              <a:latin typeface="Times New Roman" panose="02020603050405020304" pitchFamily="18" charset="0"/>
              <a:cs typeface="Times New Roman" panose="02020603050405020304" pitchFamily="18" charset="0"/>
            </a:endParaRPr>
          </a:p>
          <a:p>
            <a:pPr marL="514350" indent="-514350">
              <a:buAutoNum type="romanLcPeriod"/>
            </a:pPr>
            <a:endParaRPr lang="en-US" sz="2000" b="0" i="0" dirty="0">
              <a:effectLst/>
              <a:latin typeface="Times New Roman" panose="02020603050405020304" pitchFamily="18" charset="0"/>
              <a:cs typeface="Times New Roman" panose="02020603050405020304" pitchFamily="18" charset="0"/>
            </a:endParaRPr>
          </a:p>
        </p:txBody>
      </p:sp>
      <p:pic>
        <p:nvPicPr>
          <p:cNvPr id="10" name="Picture 2">
            <a:extLst>
              <a:ext uri="{FF2B5EF4-FFF2-40B4-BE49-F238E27FC236}">
                <a16:creationId xmlns:a16="http://schemas.microsoft.com/office/drawing/2014/main" id="{CCDC83B7-1A06-486A-AD11-191234D6300E}"/>
              </a:ext>
            </a:extLst>
          </p:cNvPr>
          <p:cNvPicPr>
            <a:picLocks noChangeAspect="1" noChangeArrowheads="1"/>
          </p:cNvPicPr>
          <p:nvPr/>
        </p:nvPicPr>
        <p:blipFill>
          <a:blip r:embed="rId2" cstate="print"/>
          <a:srcRect/>
          <a:stretch>
            <a:fillRect/>
          </a:stretch>
        </p:blipFill>
        <p:spPr bwMode="auto">
          <a:xfrm>
            <a:off x="8943169" y="84314"/>
            <a:ext cx="3257550" cy="9144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6D22F896-40B5-4ADD-8801-0D06FADFA095}" type="slidenum">
              <a:rPr lang="en-US" smtClean="0"/>
              <a:t>42</a:t>
            </a:fld>
            <a:endParaRPr lang="en-US" dirty="0"/>
          </a:p>
        </p:txBody>
      </p:sp>
    </p:spTree>
    <p:extLst>
      <p:ext uri="{BB962C8B-B14F-4D97-AF65-F5344CB8AC3E}">
        <p14:creationId xmlns:p14="http://schemas.microsoft.com/office/powerpoint/2010/main" val="3835022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0405" y="88153"/>
            <a:ext cx="6873373" cy="1596177"/>
          </a:xfrm>
        </p:spPr>
        <p:txBody>
          <a:bodyPr>
            <a:normAutofit/>
          </a:bodyPr>
          <a:lstStyle/>
          <a:p>
            <a:r>
              <a:rPr lang="en-IN" sz="4000" dirty="0">
                <a:latin typeface="Times New Roman" panose="02020603050405020304" pitchFamily="18" charset="0"/>
                <a:cs typeface="Times New Roman" panose="02020603050405020304" pitchFamily="18" charset="0"/>
              </a:rPr>
              <a:t>Challenge – 1 -security / PERSONNEL SAFETY </a:t>
            </a:r>
          </a:p>
        </p:txBody>
      </p:sp>
      <p:sp>
        <p:nvSpPr>
          <p:cNvPr id="3" name="Content Placeholder 2"/>
          <p:cNvSpPr>
            <a:spLocks noGrp="1"/>
          </p:cNvSpPr>
          <p:nvPr>
            <p:ph sz="quarter" idx="13"/>
          </p:nvPr>
        </p:nvSpPr>
        <p:spPr>
          <a:xfrm>
            <a:off x="913774" y="1712750"/>
            <a:ext cx="10575220" cy="4987920"/>
          </a:xfrm>
        </p:spPr>
        <p:txBody>
          <a:bodyPr>
            <a:normAutofit/>
          </a:bodyPr>
          <a:lstStyle/>
          <a:p>
            <a:r>
              <a:rPr lang="en-IN" dirty="0">
                <a:latin typeface="Times New Roman" panose="02020603050405020304" pitchFamily="18" charset="0"/>
                <a:cs typeface="Times New Roman" panose="02020603050405020304" pitchFamily="18" charset="0"/>
              </a:rPr>
              <a:t>Very high rated / most important challenge. </a:t>
            </a:r>
          </a:p>
          <a:p>
            <a:r>
              <a:rPr lang="en-IN" dirty="0">
                <a:latin typeface="Times New Roman" panose="02020603050405020304" pitchFamily="18" charset="0"/>
                <a:cs typeface="Times New Roman" panose="02020603050405020304" pitchFamily="18" charset="0"/>
              </a:rPr>
              <a:t>More number of devices are used in the iot infra and this is a challenge. </a:t>
            </a:r>
          </a:p>
          <a:p>
            <a:pPr lvl="1"/>
            <a:r>
              <a:rPr lang="en-IN" dirty="0">
                <a:latin typeface="Times New Roman" panose="02020603050405020304" pitchFamily="18" charset="0"/>
                <a:cs typeface="Times New Roman" panose="02020603050405020304" pitchFamily="18" charset="0"/>
              </a:rPr>
              <a:t>User data could be vulnerable for theft. </a:t>
            </a:r>
          </a:p>
          <a:p>
            <a:pPr lvl="1"/>
            <a:r>
              <a:rPr lang="en-IN" dirty="0">
                <a:latin typeface="Times New Roman" panose="02020603050405020304" pitchFamily="18" charset="0"/>
                <a:cs typeface="Times New Roman" panose="02020603050405020304" pitchFamily="18" charset="0"/>
              </a:rPr>
              <a:t>People’s personal safety is a concern and challenge too (implants, sensors) </a:t>
            </a:r>
          </a:p>
          <a:p>
            <a:pPr lvl="1"/>
            <a:r>
              <a:rPr lang="en-IN" dirty="0">
                <a:latin typeface="Times New Roman" panose="02020603050405020304" pitchFamily="18" charset="0"/>
                <a:cs typeface="Times New Roman" panose="02020603050405020304" pitchFamily="18" charset="0"/>
              </a:rPr>
              <a:t>Since, many devices are in the loop, one device if getting attacked, rest of the devices could also be attacked. </a:t>
            </a:r>
          </a:p>
          <a:p>
            <a:pPr lvl="1"/>
            <a:r>
              <a:rPr lang="en-IN" dirty="0">
                <a:latin typeface="Times New Roman" panose="02020603050405020304" pitchFamily="18" charset="0"/>
                <a:cs typeface="Times New Roman" panose="02020603050405020304" pitchFamily="18" charset="0"/>
              </a:rPr>
              <a:t>Poor security features can let the attackers damage the whole network</a:t>
            </a:r>
            <a:r>
              <a:rPr lang="en-IN" dirty="0"/>
              <a:t>. </a:t>
            </a:r>
            <a:r>
              <a:rPr lang="en-IN" dirty="0">
                <a:solidFill>
                  <a:srgbClr val="FFC000"/>
                </a:solidFill>
                <a:latin typeface="Whitney SSm A"/>
              </a:rPr>
              <a:t> </a:t>
            </a:r>
            <a:endParaRPr lang="en-IN" dirty="0">
              <a:latin typeface="Whitney SSm A"/>
            </a:endParaRPr>
          </a:p>
        </p:txBody>
      </p:sp>
      <p:pic>
        <p:nvPicPr>
          <p:cNvPr id="7" name="Picture 6"/>
          <p:cNvPicPr>
            <a:picLocks noChangeAspect="1"/>
          </p:cNvPicPr>
          <p:nvPr/>
        </p:nvPicPr>
        <p:blipFill>
          <a:blip r:embed="rId2"/>
          <a:stretch>
            <a:fillRect/>
          </a:stretch>
        </p:blipFill>
        <p:spPr>
          <a:xfrm>
            <a:off x="3413930" y="5063569"/>
            <a:ext cx="1304925" cy="1371600"/>
          </a:xfrm>
          <a:prstGeom prst="rect">
            <a:avLst/>
          </a:prstGeom>
        </p:spPr>
      </p:pic>
      <p:pic>
        <p:nvPicPr>
          <p:cNvPr id="8" name="Picture 7"/>
          <p:cNvPicPr>
            <a:picLocks noChangeAspect="1"/>
          </p:cNvPicPr>
          <p:nvPr/>
        </p:nvPicPr>
        <p:blipFill>
          <a:blip r:embed="rId3"/>
          <a:stretch>
            <a:fillRect/>
          </a:stretch>
        </p:blipFill>
        <p:spPr>
          <a:xfrm>
            <a:off x="5398713" y="4952661"/>
            <a:ext cx="1085850" cy="1285875"/>
          </a:xfrm>
          <a:prstGeom prst="rect">
            <a:avLst/>
          </a:prstGeom>
        </p:spPr>
      </p:pic>
      <p:sp>
        <p:nvSpPr>
          <p:cNvPr id="9" name="TextBox 8"/>
          <p:cNvSpPr txBox="1"/>
          <p:nvPr/>
        </p:nvSpPr>
        <p:spPr>
          <a:xfrm>
            <a:off x="3414556" y="6065837"/>
            <a:ext cx="1742536" cy="369332"/>
          </a:xfrm>
          <a:prstGeom prst="rect">
            <a:avLst/>
          </a:prstGeom>
          <a:noFill/>
        </p:spPr>
        <p:txBody>
          <a:bodyPr wrap="square" rtlCol="0">
            <a:spAutoFit/>
          </a:bodyPr>
          <a:lstStyle/>
          <a:p>
            <a:r>
              <a:rPr lang="en-IN" dirty="0"/>
              <a:t>DATA SECURITY</a:t>
            </a:r>
          </a:p>
        </p:txBody>
      </p:sp>
      <p:sp>
        <p:nvSpPr>
          <p:cNvPr id="10" name="TextBox 9"/>
          <p:cNvSpPr txBox="1"/>
          <p:nvPr/>
        </p:nvSpPr>
        <p:spPr>
          <a:xfrm>
            <a:off x="5085202" y="6054339"/>
            <a:ext cx="1742536" cy="646331"/>
          </a:xfrm>
          <a:prstGeom prst="rect">
            <a:avLst/>
          </a:prstGeom>
          <a:noFill/>
        </p:spPr>
        <p:txBody>
          <a:bodyPr wrap="square" rtlCol="0">
            <a:spAutoFit/>
          </a:bodyPr>
          <a:lstStyle/>
          <a:p>
            <a:pPr algn="ctr"/>
            <a:r>
              <a:rPr lang="en-IN" dirty="0"/>
              <a:t>PERSONNEL SAFETY</a:t>
            </a:r>
          </a:p>
        </p:txBody>
      </p:sp>
      <p:pic>
        <p:nvPicPr>
          <p:cNvPr id="11" name="Picture 2">
            <a:extLst>
              <a:ext uri="{FF2B5EF4-FFF2-40B4-BE49-F238E27FC236}">
                <a16:creationId xmlns:a16="http://schemas.microsoft.com/office/drawing/2014/main" id="{889A15E1-EEC3-4F61-93DE-5BDEE26BBCF8}"/>
              </a:ext>
            </a:extLst>
          </p:cNvPr>
          <p:cNvPicPr>
            <a:picLocks noChangeAspect="1" noChangeArrowheads="1"/>
          </p:cNvPicPr>
          <p:nvPr/>
        </p:nvPicPr>
        <p:blipFill>
          <a:blip r:embed="rId4" cstate="print"/>
          <a:srcRect/>
          <a:stretch>
            <a:fillRect/>
          </a:stretch>
        </p:blipFill>
        <p:spPr bwMode="auto">
          <a:xfrm>
            <a:off x="8943169" y="84314"/>
            <a:ext cx="3257550" cy="9144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6D22F896-40B5-4ADD-8801-0D06FADFA095}" type="slidenum">
              <a:rPr lang="en-US" smtClean="0"/>
              <a:t>43</a:t>
            </a:fld>
            <a:endParaRPr lang="en-US" dirty="0"/>
          </a:p>
        </p:txBody>
      </p:sp>
    </p:spTree>
    <p:extLst>
      <p:ext uri="{BB962C8B-B14F-4D97-AF65-F5344CB8AC3E}">
        <p14:creationId xmlns:p14="http://schemas.microsoft.com/office/powerpoint/2010/main" val="18304512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Challenge – 2-privacy</a:t>
            </a:r>
          </a:p>
        </p:txBody>
      </p:sp>
      <p:sp>
        <p:nvSpPr>
          <p:cNvPr id="3" name="Content Placeholder 2"/>
          <p:cNvSpPr>
            <a:spLocks noGrp="1"/>
          </p:cNvSpPr>
          <p:nvPr>
            <p:ph sz="quarter" idx="13"/>
          </p:nvPr>
        </p:nvSpPr>
        <p:spPr>
          <a:xfrm>
            <a:off x="838200" y="1690465"/>
            <a:ext cx="10363826" cy="4668288"/>
          </a:xfrm>
        </p:spPr>
        <p:txBody>
          <a:bodyPr>
            <a:normAutofit/>
          </a:bodyPr>
          <a:lstStyle/>
          <a:p>
            <a:pPr algn="just"/>
            <a:r>
              <a:rPr lang="en-IN" dirty="0">
                <a:latin typeface="Times New Roman" panose="02020603050405020304" pitchFamily="18" charset="0"/>
                <a:cs typeface="Times New Roman" panose="02020603050405020304" pitchFamily="18" charset="0"/>
              </a:rPr>
              <a:t> you could be tracked / monitored by anyone, as you are connected 24x7 in the internet. </a:t>
            </a:r>
          </a:p>
          <a:p>
            <a:pPr algn="just"/>
            <a:r>
              <a:rPr lang="en-IN" dirty="0">
                <a:latin typeface="Times New Roman" panose="02020603050405020304" pitchFamily="18" charset="0"/>
                <a:cs typeface="Times New Roman" panose="02020603050405020304" pitchFamily="18" charset="0"/>
              </a:rPr>
              <a:t> you could be tracked without your permission in place. </a:t>
            </a:r>
          </a:p>
          <a:p>
            <a:pPr algn="just"/>
            <a:r>
              <a:rPr lang="en-IN" dirty="0">
                <a:latin typeface="Times New Roman" panose="02020603050405020304" pitchFamily="18" charset="0"/>
                <a:cs typeface="Times New Roman" panose="02020603050405020304" pitchFamily="18" charset="0"/>
              </a:rPr>
              <a:t> So, there is a threat! – How do we ensure that the data which is sensed/collected from the user is with their permission? </a:t>
            </a:r>
          </a:p>
          <a:p>
            <a:endParaRPr lang="en-IN" dirty="0"/>
          </a:p>
        </p:txBody>
      </p:sp>
      <p:pic>
        <p:nvPicPr>
          <p:cNvPr id="7" name="Picture 6"/>
          <p:cNvPicPr>
            <a:picLocks noChangeAspect="1"/>
          </p:cNvPicPr>
          <p:nvPr/>
        </p:nvPicPr>
        <p:blipFill>
          <a:blip r:embed="rId2"/>
          <a:stretch>
            <a:fillRect/>
          </a:stretch>
        </p:blipFill>
        <p:spPr>
          <a:xfrm>
            <a:off x="4159414" y="4151096"/>
            <a:ext cx="1800225" cy="1838325"/>
          </a:xfrm>
          <a:prstGeom prst="rect">
            <a:avLst/>
          </a:prstGeom>
        </p:spPr>
      </p:pic>
      <p:sp>
        <p:nvSpPr>
          <p:cNvPr id="8" name="TextBox 7"/>
          <p:cNvSpPr txBox="1"/>
          <p:nvPr/>
        </p:nvSpPr>
        <p:spPr>
          <a:xfrm>
            <a:off x="4159414" y="5989421"/>
            <a:ext cx="2648309" cy="369332"/>
          </a:xfrm>
          <a:prstGeom prst="rect">
            <a:avLst/>
          </a:prstGeom>
          <a:noFill/>
        </p:spPr>
        <p:txBody>
          <a:bodyPr wrap="square" rtlCol="0">
            <a:spAutoFit/>
          </a:bodyPr>
          <a:lstStyle/>
          <a:p>
            <a:r>
              <a:rPr lang="en-IN" dirty="0"/>
              <a:t>I NEED PRIVACY </a:t>
            </a:r>
          </a:p>
        </p:txBody>
      </p:sp>
      <p:pic>
        <p:nvPicPr>
          <p:cNvPr id="6" name="Picture 2">
            <a:extLst>
              <a:ext uri="{FF2B5EF4-FFF2-40B4-BE49-F238E27FC236}">
                <a16:creationId xmlns:a16="http://schemas.microsoft.com/office/drawing/2014/main" id="{DCE267B6-46EE-420F-A6F0-3F239A6E9976}"/>
              </a:ext>
            </a:extLst>
          </p:cNvPr>
          <p:cNvPicPr>
            <a:picLocks noChangeAspect="1" noChangeArrowheads="1"/>
          </p:cNvPicPr>
          <p:nvPr/>
        </p:nvPicPr>
        <p:blipFill>
          <a:blip r:embed="rId3" cstate="print"/>
          <a:srcRect/>
          <a:stretch>
            <a:fillRect/>
          </a:stretch>
        </p:blipFill>
        <p:spPr bwMode="auto">
          <a:xfrm>
            <a:off x="8943169" y="84314"/>
            <a:ext cx="3257550" cy="9144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6D22F896-40B5-4ADD-8801-0D06FADFA095}" type="slidenum">
              <a:rPr lang="en-US" smtClean="0"/>
              <a:t>44</a:t>
            </a:fld>
            <a:endParaRPr lang="en-US" dirty="0"/>
          </a:p>
        </p:txBody>
      </p:sp>
    </p:spTree>
    <p:extLst>
      <p:ext uri="{BB962C8B-B14F-4D97-AF65-F5344CB8AC3E}">
        <p14:creationId xmlns:p14="http://schemas.microsoft.com/office/powerpoint/2010/main" val="3720119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722" y="586855"/>
            <a:ext cx="3201366" cy="3387497"/>
          </a:xfrm>
        </p:spPr>
        <p:txBody>
          <a:bodyPr anchor="b">
            <a:normAutofit/>
          </a:bodyPr>
          <a:lstStyle/>
          <a:p>
            <a:pPr algn="r"/>
            <a:r>
              <a:rPr lang="en-IN" sz="4000" b="1" dirty="0">
                <a:solidFill>
                  <a:schemeClr val="accent1"/>
                </a:solidFill>
                <a:latin typeface="Times New Roman" panose="02020603050405020304" pitchFamily="18" charset="0"/>
                <a:cs typeface="Times New Roman" panose="02020603050405020304" pitchFamily="18" charset="0"/>
              </a:rPr>
              <a:t>Challenge – 3-data extraction from complex environments</a:t>
            </a:r>
          </a:p>
        </p:txBody>
      </p:sp>
      <p:sp>
        <p:nvSpPr>
          <p:cNvPr id="3" name="Content Placeholder 2"/>
          <p:cNvSpPr>
            <a:spLocks noGrp="1"/>
          </p:cNvSpPr>
          <p:nvPr>
            <p:ph sz="quarter" idx="13"/>
          </p:nvPr>
        </p:nvSpPr>
        <p:spPr>
          <a:xfrm>
            <a:off x="4810259" y="998714"/>
            <a:ext cx="6915019" cy="5254602"/>
          </a:xfrm>
        </p:spPr>
        <p:txBody>
          <a:bodyPr anchor="ctr">
            <a:normAutofit/>
          </a:bodyPr>
          <a:lstStyle/>
          <a:p>
            <a:r>
              <a:rPr lang="en-IN" sz="2000">
                <a:latin typeface="Times New Roman" panose="02020603050405020304" pitchFamily="18" charset="0"/>
                <a:cs typeface="Times New Roman" panose="02020603050405020304" pitchFamily="18" charset="0"/>
              </a:rPr>
              <a:t>It is huge challenge to sense/extract data from complex environments.</a:t>
            </a:r>
          </a:p>
          <a:p>
            <a:pPr lvl="1"/>
            <a:r>
              <a:rPr lang="en-IN" sz="2000">
                <a:latin typeface="Times New Roman" panose="02020603050405020304" pitchFamily="18" charset="0"/>
                <a:cs typeface="Times New Roman" panose="02020603050405020304" pitchFamily="18" charset="0"/>
              </a:rPr>
              <a:t>For an instance, how to sense the data (temperature/humidity etc) during transport from a vehicle?</a:t>
            </a:r>
          </a:p>
          <a:p>
            <a:pPr lvl="1"/>
            <a:r>
              <a:rPr lang="en-IN" sz="2000">
                <a:latin typeface="Times New Roman" panose="02020603050405020304" pitchFamily="18" charset="0"/>
                <a:cs typeface="Times New Roman" panose="02020603050405020304" pitchFamily="18" charset="0"/>
              </a:rPr>
              <a:t> Assume, a very temperature sensitive material is being transported,were the measurement is always expected to be perfect.</a:t>
            </a:r>
          </a:p>
          <a:p>
            <a:pPr lvl="1"/>
            <a:r>
              <a:rPr lang="en-IN" sz="2000">
                <a:latin typeface="Times New Roman" panose="02020603050405020304" pitchFamily="18" charset="0"/>
                <a:cs typeface="Times New Roman" panose="02020603050405020304" pitchFamily="18" charset="0"/>
              </a:rPr>
              <a:t>Variation in temperature could damage the products being transported as well.</a:t>
            </a:r>
          </a:p>
          <a:p>
            <a:pPr lvl="1"/>
            <a:r>
              <a:rPr lang="en-IN" sz="2000">
                <a:latin typeface="Times New Roman" panose="02020603050405020304" pitchFamily="18" charset="0"/>
                <a:cs typeface="Times New Roman" panose="02020603050405020304" pitchFamily="18" charset="0"/>
              </a:rPr>
              <a:t>Also in IOT  based applications, internet is needed and is a mandatory at most of the places .</a:t>
            </a:r>
          </a:p>
          <a:p>
            <a:pPr lvl="1"/>
            <a:r>
              <a:rPr lang="en-IN" sz="2000">
                <a:latin typeface="Times New Roman" panose="02020603050405020304" pitchFamily="18" charset="0"/>
                <a:cs typeface="Times New Roman" panose="02020603050405020304" pitchFamily="18" charset="0"/>
              </a:rPr>
              <a:t>Providing internet may not be easy all the times in hilly areas.</a:t>
            </a:r>
          </a:p>
          <a:p>
            <a:pPr lvl="1"/>
            <a:r>
              <a:rPr lang="en-IN" sz="2000">
                <a:latin typeface="Times New Roman" panose="02020603050405020304" pitchFamily="18" charset="0"/>
                <a:cs typeface="Times New Roman" panose="02020603050405020304" pitchFamily="18" charset="0"/>
              </a:rPr>
              <a:t>Hence data extraction and sending the data to the cloud could be more challenging.</a:t>
            </a:r>
          </a:p>
          <a:p>
            <a:pPr lvl="1"/>
            <a:endParaRPr lang="en-IN" sz="2000" dirty="0"/>
          </a:p>
        </p:txBody>
      </p:sp>
      <p:pic>
        <p:nvPicPr>
          <p:cNvPr id="21" name="Picture 2">
            <a:extLst>
              <a:ext uri="{FF2B5EF4-FFF2-40B4-BE49-F238E27FC236}">
                <a16:creationId xmlns:a16="http://schemas.microsoft.com/office/drawing/2014/main" id="{F94EF397-38D8-4BDB-87D3-38F5967136E5}"/>
              </a:ext>
            </a:extLst>
          </p:cNvPr>
          <p:cNvPicPr>
            <a:picLocks noChangeAspect="1" noChangeArrowheads="1"/>
          </p:cNvPicPr>
          <p:nvPr/>
        </p:nvPicPr>
        <p:blipFill>
          <a:blip r:embed="rId2" cstate="print"/>
          <a:srcRect/>
          <a:stretch>
            <a:fillRect/>
          </a:stretch>
        </p:blipFill>
        <p:spPr bwMode="auto">
          <a:xfrm>
            <a:off x="8943169" y="84314"/>
            <a:ext cx="3257550" cy="9144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6D22F896-40B5-4ADD-8801-0D06FADFA095}" type="slidenum">
              <a:rPr lang="en-US" smtClean="0"/>
              <a:t>45</a:t>
            </a:fld>
            <a:endParaRPr lang="en-US" dirty="0"/>
          </a:p>
        </p:txBody>
      </p:sp>
    </p:spTree>
    <p:extLst>
      <p:ext uri="{BB962C8B-B14F-4D97-AF65-F5344CB8AC3E}">
        <p14:creationId xmlns:p14="http://schemas.microsoft.com/office/powerpoint/2010/main" val="33445511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9560" y="856180"/>
            <a:ext cx="4560584" cy="1128068"/>
          </a:xfrm>
        </p:spPr>
        <p:txBody>
          <a:bodyPr anchor="ctr">
            <a:normAutofit/>
          </a:bodyPr>
          <a:lstStyle/>
          <a:p>
            <a:r>
              <a:rPr lang="en-IN" sz="3700" dirty="0"/>
              <a:t>Challenge – 4-connectivity</a:t>
            </a:r>
          </a:p>
        </p:txBody>
      </p:sp>
      <p:sp>
        <p:nvSpPr>
          <p:cNvPr id="3" name="Content Placeholder 2"/>
          <p:cNvSpPr>
            <a:spLocks noGrp="1"/>
          </p:cNvSpPr>
          <p:nvPr>
            <p:ph sz="quarter" idx="13"/>
          </p:nvPr>
        </p:nvSpPr>
        <p:spPr>
          <a:xfrm>
            <a:off x="590719" y="2330505"/>
            <a:ext cx="4559425" cy="3979585"/>
          </a:xfrm>
        </p:spPr>
        <p:txBody>
          <a:bodyPr anchor="ctr">
            <a:normAutofit/>
          </a:bodyPr>
          <a:lstStyle/>
          <a:p>
            <a:pPr algn="just"/>
            <a:r>
              <a:rPr lang="en-IN" sz="2000" dirty="0">
                <a:latin typeface="Times New Roman" panose="02020603050405020304" pitchFamily="18" charset="0"/>
                <a:cs typeface="Times New Roman" panose="02020603050405020304" pitchFamily="18" charset="0"/>
              </a:rPr>
              <a:t>Since the internet is itself a giant collection of networks and devices and IOT is a part of </a:t>
            </a:r>
            <a:r>
              <a:rPr lang="en-IN" sz="2000" dirty="0" err="1">
                <a:latin typeface="Times New Roman" panose="02020603050405020304" pitchFamily="18" charset="0"/>
                <a:cs typeface="Times New Roman" panose="02020603050405020304" pitchFamily="18" charset="0"/>
              </a:rPr>
              <a:t>it,so</a:t>
            </a:r>
            <a:r>
              <a:rPr lang="en-IN" sz="2000" dirty="0">
                <a:latin typeface="Times New Roman" panose="02020603050405020304" pitchFamily="18" charset="0"/>
                <a:cs typeface="Times New Roman" panose="02020603050405020304" pitchFamily="18" charset="0"/>
              </a:rPr>
              <a:t> requirement of wired and wireless connectivity! </a:t>
            </a:r>
          </a:p>
          <a:p>
            <a:pPr algn="just"/>
            <a:r>
              <a:rPr lang="en-IN" sz="2000" dirty="0">
                <a:latin typeface="Times New Roman" panose="02020603050405020304" pitchFamily="18" charset="0"/>
                <a:cs typeface="Times New Roman" panose="02020603050405020304" pitchFamily="18" charset="0"/>
              </a:rPr>
              <a:t>Usage frequency / spectrum is also to be remembered (2.4 GHz band is obvious band everywhere) .</a:t>
            </a:r>
          </a:p>
          <a:p>
            <a:pPr algn="just"/>
            <a:r>
              <a:rPr lang="en-IN" sz="2000" dirty="0">
                <a:latin typeface="Times New Roman" panose="02020603050405020304" pitchFamily="18" charset="0"/>
                <a:cs typeface="Times New Roman" panose="02020603050405020304" pitchFamily="18" charset="0"/>
              </a:rPr>
              <a:t>There are spectrum regulations to be followed ,based on the country for which the application is being developed.</a:t>
            </a:r>
          </a:p>
          <a:p>
            <a:pPr marL="0" indent="0">
              <a:buNone/>
            </a:pPr>
            <a:endParaRPr lang="en-IN" sz="2000" dirty="0"/>
          </a:p>
        </p:txBody>
      </p:sp>
      <p:pic>
        <p:nvPicPr>
          <p:cNvPr id="7" name="Picture 6" descr="A large ferris wheel at night&#10;&#10;Description automatically generated with low confidence"/>
          <p:cNvPicPr>
            <a:picLocks noChangeAspect="1"/>
          </p:cNvPicPr>
          <p:nvPr/>
        </p:nvPicPr>
        <p:blipFill rotWithShape="1">
          <a:blip r:embed="rId2"/>
          <a:srcRect l="23029" r="15615" b="-1"/>
          <a:stretch/>
        </p:blipFill>
        <p:spPr>
          <a:xfrm>
            <a:off x="5977788" y="1209368"/>
            <a:ext cx="5425410" cy="4849280"/>
          </a:xfrm>
          <a:prstGeom prst="rect">
            <a:avLst/>
          </a:prstGeom>
        </p:spPr>
      </p:pic>
      <p:pic>
        <p:nvPicPr>
          <p:cNvPr id="21" name="Picture 2">
            <a:extLst>
              <a:ext uri="{FF2B5EF4-FFF2-40B4-BE49-F238E27FC236}">
                <a16:creationId xmlns:a16="http://schemas.microsoft.com/office/drawing/2014/main" id="{DC816DA4-E36D-4DA6-AF9C-A9BE48E78989}"/>
              </a:ext>
            </a:extLst>
          </p:cNvPr>
          <p:cNvPicPr>
            <a:picLocks noChangeAspect="1" noChangeArrowheads="1"/>
          </p:cNvPicPr>
          <p:nvPr/>
        </p:nvPicPr>
        <p:blipFill>
          <a:blip r:embed="rId3" cstate="print"/>
          <a:srcRect/>
          <a:stretch>
            <a:fillRect/>
          </a:stretch>
        </p:blipFill>
        <p:spPr bwMode="auto">
          <a:xfrm>
            <a:off x="8943169" y="84314"/>
            <a:ext cx="3257550" cy="9144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6D22F896-40B5-4ADD-8801-0D06FADFA095}" type="slidenum">
              <a:rPr lang="en-US" smtClean="0"/>
              <a:t>46</a:t>
            </a:fld>
            <a:endParaRPr lang="en-US" dirty="0"/>
          </a:p>
        </p:txBody>
      </p:sp>
    </p:spTree>
    <p:extLst>
      <p:ext uri="{BB962C8B-B14F-4D97-AF65-F5344CB8AC3E}">
        <p14:creationId xmlns:p14="http://schemas.microsoft.com/office/powerpoint/2010/main" val="9703734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4760" y="804328"/>
            <a:ext cx="6091312" cy="1205821"/>
          </a:xfrm>
        </p:spPr>
        <p:txBody>
          <a:bodyPr>
            <a:normAutofit/>
          </a:bodyPr>
          <a:lstStyle/>
          <a:p>
            <a:r>
              <a:rPr lang="en-IN" sz="4000" dirty="0">
                <a:solidFill>
                  <a:schemeClr val="accent1"/>
                </a:solidFill>
              </a:rPr>
              <a:t>Challenge – 5 </a:t>
            </a:r>
            <a:br>
              <a:rPr lang="en-IN" sz="4000" dirty="0">
                <a:solidFill>
                  <a:schemeClr val="accent1"/>
                </a:solidFill>
              </a:rPr>
            </a:br>
            <a:r>
              <a:rPr lang="en-IN" sz="4000" dirty="0">
                <a:solidFill>
                  <a:schemeClr val="accent1"/>
                </a:solidFill>
              </a:rPr>
              <a:t>POWER REQUIREMENTS</a:t>
            </a:r>
          </a:p>
        </p:txBody>
      </p:sp>
      <p:sp>
        <p:nvSpPr>
          <p:cNvPr id="3" name="Content Placeholder 2"/>
          <p:cNvSpPr>
            <a:spLocks noGrp="1"/>
          </p:cNvSpPr>
          <p:nvPr>
            <p:ph sz="quarter" idx="13"/>
          </p:nvPr>
        </p:nvSpPr>
        <p:spPr>
          <a:xfrm>
            <a:off x="1282189" y="2494450"/>
            <a:ext cx="5773883" cy="3563159"/>
          </a:xfrm>
        </p:spPr>
        <p:txBody>
          <a:bodyPr>
            <a:normAutofit/>
          </a:bodyPr>
          <a:lstStyle/>
          <a:p>
            <a:r>
              <a:rPr lang="en-IN" sz="2400">
                <a:latin typeface="Times New Roman" panose="02020603050405020304" pitchFamily="18" charset="0"/>
                <a:cs typeface="Times New Roman" panose="02020603050405020304" pitchFamily="18" charset="0"/>
              </a:rPr>
              <a:t>All the iot devices need power. Most of them are battery operated. </a:t>
            </a:r>
          </a:p>
          <a:p>
            <a:pPr lvl="1"/>
            <a:r>
              <a:rPr lang="en-IN">
                <a:latin typeface="Times New Roman" panose="02020603050405020304" pitchFamily="18" charset="0"/>
                <a:cs typeface="Times New Roman" panose="02020603050405020304" pitchFamily="18" charset="0"/>
              </a:rPr>
              <a:t>Thanks to long lasting batteries! </a:t>
            </a:r>
          </a:p>
          <a:p>
            <a:pPr lvl="1"/>
            <a:r>
              <a:rPr lang="en-IN">
                <a:latin typeface="Times New Roman" panose="02020603050405020304" pitchFamily="18" charset="0"/>
                <a:cs typeface="Times New Roman" panose="02020603050405020304" pitchFamily="18" charset="0"/>
              </a:rPr>
              <a:t>However, demand for power is ever on the rise and usage of green power sources like solar/wind is to be motivated. </a:t>
            </a:r>
            <a:endParaRPr lang="en-IN"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8428732" y="998714"/>
            <a:ext cx="2481079" cy="2706632"/>
          </a:xfrm>
          <a:prstGeom prst="rect">
            <a:avLst/>
          </a:prstGeom>
        </p:spPr>
      </p:pic>
      <p:pic>
        <p:nvPicPr>
          <p:cNvPr id="8" name="Picture 7"/>
          <p:cNvPicPr>
            <a:picLocks noChangeAspect="1"/>
          </p:cNvPicPr>
          <p:nvPr/>
        </p:nvPicPr>
        <p:blipFill>
          <a:blip r:embed="rId3"/>
          <a:stretch>
            <a:fillRect/>
          </a:stretch>
        </p:blipFill>
        <p:spPr>
          <a:xfrm>
            <a:off x="8788859" y="3511296"/>
            <a:ext cx="1812051" cy="2757470"/>
          </a:xfrm>
          <a:prstGeom prst="rect">
            <a:avLst/>
          </a:prstGeom>
        </p:spPr>
      </p:pic>
      <p:pic>
        <p:nvPicPr>
          <p:cNvPr id="12" name="Picture 2">
            <a:extLst>
              <a:ext uri="{FF2B5EF4-FFF2-40B4-BE49-F238E27FC236}">
                <a16:creationId xmlns:a16="http://schemas.microsoft.com/office/drawing/2014/main" id="{F7375637-131B-4235-B0F2-4B2135A99F1F}"/>
              </a:ext>
            </a:extLst>
          </p:cNvPr>
          <p:cNvPicPr>
            <a:picLocks noChangeAspect="1" noChangeArrowheads="1"/>
          </p:cNvPicPr>
          <p:nvPr/>
        </p:nvPicPr>
        <p:blipFill>
          <a:blip r:embed="rId4" cstate="print"/>
          <a:srcRect/>
          <a:stretch>
            <a:fillRect/>
          </a:stretch>
        </p:blipFill>
        <p:spPr bwMode="auto">
          <a:xfrm>
            <a:off x="8943169" y="84314"/>
            <a:ext cx="3257550" cy="9144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6D22F896-40B5-4ADD-8801-0D06FADFA095}" type="slidenum">
              <a:rPr lang="en-US" smtClean="0"/>
              <a:t>47</a:t>
            </a:fld>
            <a:endParaRPr lang="en-US" dirty="0"/>
          </a:p>
        </p:txBody>
      </p:sp>
    </p:spTree>
    <p:extLst>
      <p:ext uri="{BB962C8B-B14F-4D97-AF65-F5344CB8AC3E}">
        <p14:creationId xmlns:p14="http://schemas.microsoft.com/office/powerpoint/2010/main" val="19738117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226" y="296547"/>
            <a:ext cx="7952075" cy="1013513"/>
          </a:xfrm>
        </p:spPr>
        <p:txBody>
          <a:bodyPr anchor="b">
            <a:normAutofit fontScale="90000"/>
          </a:bodyPr>
          <a:lstStyle/>
          <a:p>
            <a:r>
              <a:rPr lang="en-IN" sz="4600" dirty="0"/>
              <a:t>Challenge – 6 -complexity involved</a:t>
            </a:r>
          </a:p>
        </p:txBody>
      </p:sp>
      <p:sp>
        <p:nvSpPr>
          <p:cNvPr id="3" name="Content Placeholder 2"/>
          <p:cNvSpPr>
            <a:spLocks noGrp="1"/>
          </p:cNvSpPr>
          <p:nvPr>
            <p:ph sz="quarter" idx="13"/>
          </p:nvPr>
        </p:nvSpPr>
        <p:spPr>
          <a:xfrm>
            <a:off x="572493" y="2071316"/>
            <a:ext cx="6713552" cy="4119172"/>
          </a:xfrm>
        </p:spPr>
        <p:txBody>
          <a:bodyPr anchor="t">
            <a:normAutofit/>
          </a:bodyPr>
          <a:lstStyle/>
          <a:p>
            <a:r>
              <a:rPr lang="en-IN" sz="2200" dirty="0" err="1"/>
              <a:t>Iot</a:t>
            </a:r>
            <a:r>
              <a:rPr lang="en-IN" sz="2200" dirty="0"/>
              <a:t> is not easier! </a:t>
            </a:r>
          </a:p>
          <a:p>
            <a:r>
              <a:rPr lang="en-IN" sz="2200" dirty="0"/>
              <a:t>Why so? </a:t>
            </a:r>
          </a:p>
          <a:p>
            <a:pPr lvl="1"/>
            <a:r>
              <a:rPr lang="en-IN" sz="2200" dirty="0"/>
              <a:t>Needs lot of different domains to come together. </a:t>
            </a:r>
          </a:p>
          <a:p>
            <a:pPr lvl="1"/>
            <a:r>
              <a:rPr lang="en-IN" sz="2200" dirty="0"/>
              <a:t>Limited expertise in the market. (rapid growth) </a:t>
            </a:r>
          </a:p>
          <a:p>
            <a:pPr lvl="1"/>
            <a:r>
              <a:rPr lang="en-IN" sz="2200" dirty="0"/>
              <a:t>The toolkits, software, hardware not abundant and it needs real skill to build an application. </a:t>
            </a:r>
          </a:p>
        </p:txBody>
      </p:sp>
      <p:pic>
        <p:nvPicPr>
          <p:cNvPr id="7" name="Picture 6"/>
          <p:cNvPicPr>
            <a:picLocks noChangeAspect="1"/>
          </p:cNvPicPr>
          <p:nvPr/>
        </p:nvPicPr>
        <p:blipFill rotWithShape="1">
          <a:blip r:embed="rId2"/>
          <a:srcRect l="8278" r="2069" b="2"/>
          <a:stretch/>
        </p:blipFill>
        <p:spPr>
          <a:xfrm>
            <a:off x="7675658" y="2093976"/>
            <a:ext cx="3941064" cy="4096512"/>
          </a:xfrm>
          <a:prstGeom prst="rect">
            <a:avLst/>
          </a:prstGeom>
        </p:spPr>
      </p:pic>
      <p:pic>
        <p:nvPicPr>
          <p:cNvPr id="8" name="Picture 2">
            <a:extLst>
              <a:ext uri="{FF2B5EF4-FFF2-40B4-BE49-F238E27FC236}">
                <a16:creationId xmlns:a16="http://schemas.microsoft.com/office/drawing/2014/main" id="{C8842191-674B-4C9E-AA8E-1A8A1A185D7B}"/>
              </a:ext>
            </a:extLst>
          </p:cNvPr>
          <p:cNvPicPr>
            <a:picLocks noChangeAspect="1" noChangeArrowheads="1"/>
          </p:cNvPicPr>
          <p:nvPr/>
        </p:nvPicPr>
        <p:blipFill>
          <a:blip r:embed="rId3" cstate="print"/>
          <a:srcRect/>
          <a:stretch>
            <a:fillRect/>
          </a:stretch>
        </p:blipFill>
        <p:spPr bwMode="auto">
          <a:xfrm>
            <a:off x="8943169" y="84314"/>
            <a:ext cx="3257550" cy="9144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6D22F896-40B5-4ADD-8801-0D06FADFA095}" type="slidenum">
              <a:rPr lang="en-US" smtClean="0"/>
              <a:t>48</a:t>
            </a:fld>
            <a:endParaRPr lang="en-US" dirty="0"/>
          </a:p>
        </p:txBody>
      </p:sp>
    </p:spTree>
    <p:extLst>
      <p:ext uri="{BB962C8B-B14F-4D97-AF65-F5344CB8AC3E}">
        <p14:creationId xmlns:p14="http://schemas.microsoft.com/office/powerpoint/2010/main" val="2494872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0936" y="640080"/>
            <a:ext cx="6286058" cy="1481328"/>
          </a:xfrm>
        </p:spPr>
        <p:txBody>
          <a:bodyPr anchor="b">
            <a:normAutofit/>
          </a:bodyPr>
          <a:lstStyle/>
          <a:p>
            <a:r>
              <a:rPr lang="en-IN" sz="5000" dirty="0"/>
              <a:t>Challenge – 7-</a:t>
            </a:r>
            <a:br>
              <a:rPr lang="en-IN" sz="5000" dirty="0"/>
            </a:br>
            <a:r>
              <a:rPr lang="en-IN" sz="5000" dirty="0"/>
              <a:t>storage (cloud) </a:t>
            </a:r>
          </a:p>
        </p:txBody>
      </p:sp>
      <p:sp>
        <p:nvSpPr>
          <p:cNvPr id="3" name="Content Placeholder 2"/>
          <p:cNvSpPr>
            <a:spLocks noGrp="1"/>
          </p:cNvSpPr>
          <p:nvPr>
            <p:ph sz="quarter" idx="13"/>
          </p:nvPr>
        </p:nvSpPr>
        <p:spPr>
          <a:xfrm>
            <a:off x="630936" y="2660904"/>
            <a:ext cx="4818888" cy="3547872"/>
          </a:xfrm>
        </p:spPr>
        <p:txBody>
          <a:bodyPr anchor="t">
            <a:normAutofit/>
          </a:bodyPr>
          <a:lstStyle/>
          <a:p>
            <a:r>
              <a:rPr lang="en-IN" sz="2000" dirty="0">
                <a:latin typeface="Times New Roman" panose="02020603050405020304" pitchFamily="18" charset="0"/>
                <a:cs typeface="Times New Roman" panose="02020603050405020304" pitchFamily="18" charset="0"/>
              </a:rPr>
              <a:t>Cloud is becoming mandatory for the data to be stored and analysed.</a:t>
            </a:r>
          </a:p>
          <a:p>
            <a:r>
              <a:rPr lang="en-IN" sz="2000" dirty="0">
                <a:latin typeface="Times New Roman" panose="02020603050405020304" pitchFamily="18" charset="0"/>
                <a:cs typeface="Times New Roman" panose="02020603050405020304" pitchFamily="18" charset="0"/>
              </a:rPr>
              <a:t>The challenge with respect to this aspect would be connected to the following points: </a:t>
            </a:r>
          </a:p>
          <a:p>
            <a:pPr lvl="1"/>
            <a:r>
              <a:rPr lang="en-IN" sz="2000" dirty="0">
                <a:latin typeface="Times New Roman" panose="02020603050405020304" pitchFamily="18" charset="0"/>
                <a:cs typeface="Times New Roman" panose="02020603050405020304" pitchFamily="18" charset="0"/>
              </a:rPr>
              <a:t>Which cloud to use(</a:t>
            </a:r>
            <a:r>
              <a:rPr lang="en-IN" sz="2000" dirty="0" err="1">
                <a:latin typeface="Times New Roman" panose="02020603050405020304" pitchFamily="18" charset="0"/>
                <a:cs typeface="Times New Roman" panose="02020603050405020304" pitchFamily="18" charset="0"/>
              </a:rPr>
              <a:t>private,public</a:t>
            </a:r>
            <a:r>
              <a:rPr lang="en-IN" sz="2000" dirty="0">
                <a:latin typeface="Times New Roman" panose="02020603050405020304" pitchFamily="18" charset="0"/>
                <a:cs typeface="Times New Roman" panose="02020603050405020304" pitchFamily="18" charset="0"/>
              </a:rPr>
              <a:t> or hybrid)? </a:t>
            </a:r>
          </a:p>
          <a:p>
            <a:pPr lvl="1"/>
            <a:r>
              <a:rPr lang="en-IN" sz="2000" dirty="0">
                <a:latin typeface="Times New Roman" panose="02020603050405020304" pitchFamily="18" charset="0"/>
                <a:cs typeface="Times New Roman" panose="02020603050405020304" pitchFamily="18" charset="0"/>
              </a:rPr>
              <a:t>How to identify the service provider? </a:t>
            </a:r>
          </a:p>
          <a:p>
            <a:pPr lvl="1"/>
            <a:r>
              <a:rPr lang="en-IN" sz="2000" dirty="0">
                <a:latin typeface="Times New Roman" panose="02020603050405020304" pitchFamily="18" charset="0"/>
                <a:cs typeface="Times New Roman" panose="02020603050405020304" pitchFamily="18" charset="0"/>
              </a:rPr>
              <a:t>How much does it cost? </a:t>
            </a:r>
          </a:p>
          <a:p>
            <a:pPr lvl="1"/>
            <a:r>
              <a:rPr lang="en-IN" sz="2000" dirty="0">
                <a:latin typeface="Times New Roman" panose="02020603050405020304" pitchFamily="18" charset="0"/>
                <a:cs typeface="Times New Roman" panose="02020603050405020304" pitchFamily="18" charset="0"/>
              </a:rPr>
              <a:t>Do we really need cloud? </a:t>
            </a:r>
          </a:p>
        </p:txBody>
      </p:sp>
      <p:pic>
        <p:nvPicPr>
          <p:cNvPr id="7" name="Picture 6"/>
          <p:cNvPicPr>
            <a:picLocks noChangeAspect="1"/>
          </p:cNvPicPr>
          <p:nvPr/>
        </p:nvPicPr>
        <p:blipFill>
          <a:blip r:embed="rId2"/>
          <a:stretch>
            <a:fillRect/>
          </a:stretch>
        </p:blipFill>
        <p:spPr>
          <a:xfrm>
            <a:off x="6099048" y="1347768"/>
            <a:ext cx="5458968" cy="4162463"/>
          </a:xfrm>
          <a:prstGeom prst="rect">
            <a:avLst/>
          </a:prstGeom>
        </p:spPr>
      </p:pic>
      <p:pic>
        <p:nvPicPr>
          <p:cNvPr id="11" name="Picture 2">
            <a:extLst>
              <a:ext uri="{FF2B5EF4-FFF2-40B4-BE49-F238E27FC236}">
                <a16:creationId xmlns:a16="http://schemas.microsoft.com/office/drawing/2014/main" id="{704933EF-BDB6-4B87-938C-4F97D1B1A67A}"/>
              </a:ext>
            </a:extLst>
          </p:cNvPr>
          <p:cNvPicPr>
            <a:picLocks noChangeAspect="1" noChangeArrowheads="1"/>
          </p:cNvPicPr>
          <p:nvPr/>
        </p:nvPicPr>
        <p:blipFill>
          <a:blip r:embed="rId3" cstate="print"/>
          <a:srcRect/>
          <a:stretch>
            <a:fillRect/>
          </a:stretch>
        </p:blipFill>
        <p:spPr bwMode="auto">
          <a:xfrm>
            <a:off x="8943169" y="84314"/>
            <a:ext cx="3257550" cy="9144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6D22F896-40B5-4ADD-8801-0D06FADFA095}" type="slidenum">
              <a:rPr lang="en-US" smtClean="0"/>
              <a:t>49</a:t>
            </a:fld>
            <a:endParaRPr lang="en-US" dirty="0"/>
          </a:p>
        </p:txBody>
      </p:sp>
    </p:spTree>
    <p:extLst>
      <p:ext uri="{BB962C8B-B14F-4D97-AF65-F5344CB8AC3E}">
        <p14:creationId xmlns:p14="http://schemas.microsoft.com/office/powerpoint/2010/main" val="1159868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9">
            <a:extLst>
              <a:ext uri="{FF2B5EF4-FFF2-40B4-BE49-F238E27FC236}">
                <a16:creationId xmlns:a16="http://schemas.microsoft.com/office/drawing/2014/main" id="{5EF17487-C386-4F99-B5EB-4FD3DF423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11">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2" name="Title 1">
            <a:extLst>
              <a:ext uri="{FF2B5EF4-FFF2-40B4-BE49-F238E27FC236}">
                <a16:creationId xmlns:a16="http://schemas.microsoft.com/office/drawing/2014/main" id="{216E6989-D16D-4CA6-AB0B-1DA46397F38C}"/>
              </a:ext>
            </a:extLst>
          </p:cNvPr>
          <p:cNvSpPr>
            <a:spLocks noGrp="1"/>
          </p:cNvSpPr>
          <p:nvPr>
            <p:ph type="title"/>
          </p:nvPr>
        </p:nvSpPr>
        <p:spPr>
          <a:xfrm>
            <a:off x="1246824" y="643467"/>
            <a:ext cx="4772975" cy="1800526"/>
          </a:xfrm>
        </p:spPr>
        <p:txBody>
          <a:bodyPr>
            <a:normAutofit/>
          </a:bodyPr>
          <a:lstStyle/>
          <a:p>
            <a:r>
              <a:rPr lang="en-US">
                <a:latin typeface="Times New Roman" panose="02020603050405020304" pitchFamily="18" charset="0"/>
                <a:cs typeface="Times New Roman" panose="02020603050405020304" pitchFamily="18" charset="0"/>
              </a:rPr>
              <a:t>Why IOT?</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09B34D5-FCFF-4B82-A29A-B351C5E3D086}"/>
              </a:ext>
            </a:extLst>
          </p:cNvPr>
          <p:cNvSpPr>
            <a:spLocks noGrp="1"/>
          </p:cNvSpPr>
          <p:nvPr>
            <p:ph idx="1"/>
          </p:nvPr>
        </p:nvSpPr>
        <p:spPr>
          <a:xfrm>
            <a:off x="1246824" y="2623381"/>
            <a:ext cx="4772974" cy="3553581"/>
          </a:xfrm>
        </p:spPr>
        <p:txBody>
          <a:bodyPr>
            <a:normAutofit/>
          </a:bodyPr>
          <a:lstStyle/>
          <a:p>
            <a:r>
              <a:rPr lang="en-US" sz="2000">
                <a:latin typeface="Times New Roman" panose="02020603050405020304" pitchFamily="18" charset="0"/>
                <a:cs typeface="Times New Roman" panose="02020603050405020304" pitchFamily="18" charset="0"/>
              </a:rPr>
              <a:t>We want to receive more data.</a:t>
            </a:r>
          </a:p>
          <a:p>
            <a:r>
              <a:rPr lang="en-US" sz="2000">
                <a:latin typeface="Times New Roman" panose="02020603050405020304" pitchFamily="18" charset="0"/>
                <a:cs typeface="Times New Roman" panose="02020603050405020304" pitchFamily="18" charset="0"/>
              </a:rPr>
              <a:t>We want to control stuff.</a:t>
            </a:r>
          </a:p>
          <a:p>
            <a:r>
              <a:rPr lang="en-US" sz="2000">
                <a:latin typeface="Times New Roman" panose="02020603050405020304" pitchFamily="18" charset="0"/>
                <a:cs typeface="Times New Roman" panose="02020603050405020304" pitchFamily="18" charset="0"/>
              </a:rPr>
              <a:t>We want to automate</a:t>
            </a:r>
          </a:p>
          <a:p>
            <a:r>
              <a:rPr lang="en-US" sz="2000">
                <a:latin typeface="Times New Roman" panose="02020603050405020304" pitchFamily="18" charset="0"/>
                <a:cs typeface="Times New Roman" panose="02020603050405020304" pitchFamily="18" charset="0"/>
              </a:rPr>
              <a:t>We want to make things faster.</a:t>
            </a:r>
          </a:p>
        </p:txBody>
      </p:sp>
      <p:pic>
        <p:nvPicPr>
          <p:cNvPr id="4" name="Picture 3">
            <a:extLst>
              <a:ext uri="{FF2B5EF4-FFF2-40B4-BE49-F238E27FC236}">
                <a16:creationId xmlns:a16="http://schemas.microsoft.com/office/drawing/2014/main" id="{76EC8E4D-2D9C-4BB3-A089-3B6FDFBD4750}"/>
              </a:ext>
            </a:extLst>
          </p:cNvPr>
          <p:cNvPicPr>
            <a:picLocks noChangeAspect="1" noChangeArrowheads="1"/>
          </p:cNvPicPr>
          <p:nvPr/>
        </p:nvPicPr>
        <p:blipFill>
          <a:blip r:embed="rId2" cstate="print"/>
          <a:stretch>
            <a:fillRect/>
          </a:stretch>
        </p:blipFill>
        <p:spPr bwMode="auto">
          <a:xfrm>
            <a:off x="8123364" y="463500"/>
            <a:ext cx="3566220" cy="1080230"/>
          </a:xfrm>
          <a:prstGeom prst="rect">
            <a:avLst/>
          </a:prstGeom>
          <a:noFill/>
        </p:spPr>
      </p:pic>
      <p:pic>
        <p:nvPicPr>
          <p:cNvPr id="5" name="Picture 2" descr="http://www.ipofferings.com/drawings/Dec2016/Internet-of-Things.jpg">
            <a:extLst>
              <a:ext uri="{FF2B5EF4-FFF2-40B4-BE49-F238E27FC236}">
                <a16:creationId xmlns:a16="http://schemas.microsoft.com/office/drawing/2014/main" id="{3630CC49-3421-4FE3-95A5-4856556ABF0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41262" y="3008671"/>
            <a:ext cx="3566220" cy="3234439"/>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lstStyle/>
          <a:p>
            <a:fld id="{931778F2-16FE-4488-A505-716B993CC2F1}" type="slidenum">
              <a:rPr lang="en-US" smtClean="0"/>
              <a:t>5</a:t>
            </a:fld>
            <a:endParaRPr lang="en-US"/>
          </a:p>
        </p:txBody>
      </p:sp>
    </p:spTree>
    <p:extLst>
      <p:ext uri="{BB962C8B-B14F-4D97-AF65-F5344CB8AC3E}">
        <p14:creationId xmlns:p14="http://schemas.microsoft.com/office/powerpoint/2010/main" val="28188533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0674A-5075-49CF-B697-9545D6A6F3EA}"/>
              </a:ext>
            </a:extLst>
          </p:cNvPr>
          <p:cNvSpPr>
            <a:spLocks noGrp="1"/>
          </p:cNvSpPr>
          <p:nvPr>
            <p:ph type="title"/>
          </p:nvPr>
        </p:nvSpPr>
        <p:spPr>
          <a:xfrm>
            <a:off x="838200" y="3905833"/>
            <a:ext cx="4215063" cy="2398713"/>
          </a:xfrm>
        </p:spPr>
        <p:txBody>
          <a:bodyPr>
            <a:normAutofit/>
          </a:bodyPr>
          <a:lstStyle/>
          <a:p>
            <a:pPr algn="ctr"/>
            <a:r>
              <a:rPr lang="en-US" b="1" dirty="0"/>
              <a:t>IoT levels</a:t>
            </a:r>
            <a:br>
              <a:rPr lang="en-US" dirty="0"/>
            </a:br>
            <a:r>
              <a:rPr lang="en-US" dirty="0"/>
              <a:t>LEVEL-1-Sensor</a:t>
            </a:r>
          </a:p>
        </p:txBody>
      </p:sp>
      <p:pic>
        <p:nvPicPr>
          <p:cNvPr id="7" name="Picture 6">
            <a:extLst>
              <a:ext uri="{FF2B5EF4-FFF2-40B4-BE49-F238E27FC236}">
                <a16:creationId xmlns:a16="http://schemas.microsoft.com/office/drawing/2014/main" id="{842EE866-56BE-4A33-ACF1-D952DD97890B}"/>
              </a:ext>
            </a:extLst>
          </p:cNvPr>
          <p:cNvPicPr>
            <a:picLocks noChangeAspect="1"/>
          </p:cNvPicPr>
          <p:nvPr/>
        </p:nvPicPr>
        <p:blipFill>
          <a:blip r:embed="rId2"/>
          <a:stretch>
            <a:fillRect/>
          </a:stretch>
        </p:blipFill>
        <p:spPr>
          <a:xfrm>
            <a:off x="-8719" y="705214"/>
            <a:ext cx="9875259" cy="2123179"/>
          </a:xfrm>
          <a:prstGeom prst="rect">
            <a:avLst/>
          </a:prstGeom>
        </p:spPr>
      </p:pic>
      <p:sp>
        <p:nvSpPr>
          <p:cNvPr id="3" name="Content Placeholder 2">
            <a:extLst>
              <a:ext uri="{FF2B5EF4-FFF2-40B4-BE49-F238E27FC236}">
                <a16:creationId xmlns:a16="http://schemas.microsoft.com/office/drawing/2014/main" id="{ED5E6B1F-A2D1-4EFE-BDFE-38CA803B38CA}"/>
              </a:ext>
            </a:extLst>
          </p:cNvPr>
          <p:cNvSpPr>
            <a:spLocks noGrp="1"/>
          </p:cNvSpPr>
          <p:nvPr>
            <p:ph sz="quarter" idx="13"/>
          </p:nvPr>
        </p:nvSpPr>
        <p:spPr>
          <a:xfrm>
            <a:off x="5748591" y="3070176"/>
            <a:ext cx="6389156" cy="3098612"/>
          </a:xfrm>
        </p:spPr>
        <p:txBody>
          <a:bodyPr anchor="ctr">
            <a:normAutofit fontScale="92500" lnSpcReduction="10000"/>
          </a:bodyPr>
          <a:lstStyle/>
          <a:p>
            <a:pPr lvl="1"/>
            <a:r>
              <a:rPr lang="en-IN" sz="1200" dirty="0">
                <a:latin typeface="Times New Roman" panose="02020603050405020304" pitchFamily="18" charset="0"/>
                <a:cs typeface="Times New Roman" panose="02020603050405020304" pitchFamily="18" charset="0"/>
              </a:rPr>
              <a:t>Based on the architectural approach, IoT can be classified in five levels.</a:t>
            </a:r>
          </a:p>
          <a:p>
            <a:pPr lvl="1"/>
            <a:r>
              <a:rPr lang="en-IN" sz="1500" dirty="0">
                <a:latin typeface="Times New Roman" panose="02020603050405020304" pitchFamily="18" charset="0"/>
                <a:cs typeface="Times New Roman" panose="02020603050405020304" pitchFamily="18" charset="0"/>
              </a:rPr>
              <a:t>L-1:Have one sensor / device to sense.  (could be temp sensor/pressure sensor etc.)</a:t>
            </a:r>
          </a:p>
          <a:p>
            <a:pPr lvl="1"/>
            <a:r>
              <a:rPr lang="en-IN" sz="1500" dirty="0">
                <a:latin typeface="Times New Roman" panose="02020603050405020304" pitchFamily="18" charset="0"/>
                <a:cs typeface="Times New Roman" panose="02020603050405020304" pitchFamily="18" charset="0"/>
              </a:rPr>
              <a:t>The data to be stored in locally. </a:t>
            </a:r>
          </a:p>
          <a:p>
            <a:pPr lvl="1"/>
            <a:r>
              <a:rPr lang="en-IN" sz="1500" dirty="0">
                <a:latin typeface="Times New Roman" panose="02020603050405020304" pitchFamily="18" charset="0"/>
                <a:cs typeface="Times New Roman" panose="02020603050405020304" pitchFamily="18" charset="0"/>
              </a:rPr>
              <a:t>Data analysis to be done. </a:t>
            </a:r>
          </a:p>
          <a:p>
            <a:pPr lvl="1"/>
            <a:r>
              <a:rPr lang="en-IN" sz="1500" dirty="0">
                <a:latin typeface="Times New Roman" panose="02020603050405020304" pitchFamily="18" charset="0"/>
                <a:cs typeface="Times New Roman" panose="02020603050405020304" pitchFamily="18" charset="0"/>
              </a:rPr>
              <a:t>Monitoring / control can be done through an application (.</a:t>
            </a:r>
            <a:r>
              <a:rPr lang="en-IN" sz="1500" dirty="0" err="1">
                <a:latin typeface="Times New Roman" panose="02020603050405020304" pitchFamily="18" charset="0"/>
                <a:cs typeface="Times New Roman" panose="02020603050405020304" pitchFamily="18" charset="0"/>
              </a:rPr>
              <a:t>apk</a:t>
            </a:r>
            <a:r>
              <a:rPr lang="en-IN" sz="1500" dirty="0">
                <a:latin typeface="Times New Roman" panose="02020603050405020304" pitchFamily="18" charset="0"/>
                <a:cs typeface="Times New Roman" panose="02020603050405020304" pitchFamily="18" charset="0"/>
              </a:rPr>
              <a:t> or webapp) </a:t>
            </a:r>
          </a:p>
          <a:p>
            <a:r>
              <a:rPr lang="en-IN" sz="1500" dirty="0">
                <a:latin typeface="Times New Roman" panose="02020603050405020304" pitchFamily="18" charset="0"/>
                <a:cs typeface="Times New Roman" panose="02020603050405020304" pitchFamily="18" charset="0"/>
              </a:rPr>
              <a:t>This is used for simple applications with limited complexity or no complexity </a:t>
            </a:r>
          </a:p>
          <a:p>
            <a:r>
              <a:rPr lang="en-IN" sz="1500" dirty="0">
                <a:latin typeface="Times New Roman" panose="02020603050405020304" pitchFamily="18" charset="0"/>
                <a:cs typeface="Times New Roman" panose="02020603050405020304" pitchFamily="18" charset="0"/>
              </a:rPr>
              <a:t>Data is not huge. Means, not a big data here! </a:t>
            </a:r>
          </a:p>
          <a:p>
            <a:r>
              <a:rPr lang="en-IN" sz="1500" dirty="0">
                <a:latin typeface="Times New Roman" panose="02020603050405020304" pitchFamily="18" charset="0"/>
                <a:cs typeface="Times New Roman" panose="02020603050405020304" pitchFamily="18" charset="0"/>
              </a:rPr>
              <a:t>All the control happens through internet.</a:t>
            </a:r>
          </a:p>
          <a:p>
            <a:r>
              <a:rPr lang="en-US" sz="1500" b="1" dirty="0">
                <a:latin typeface="Times New Roman" panose="02020603050405020304" pitchFamily="18" charset="0"/>
                <a:cs typeface="Times New Roman" panose="02020603050405020304" pitchFamily="18" charset="0"/>
              </a:rPr>
              <a:t>Example: </a:t>
            </a:r>
            <a:r>
              <a:rPr lang="en-US" sz="1500" dirty="0">
                <a:latin typeface="Times New Roman" panose="02020603050405020304" pitchFamily="18" charset="0"/>
                <a:cs typeface="Times New Roman" panose="02020603050405020304" pitchFamily="18" charset="0"/>
              </a:rPr>
              <a:t>Room temperature is monitored using temperature sensor and data is stored/analyzed locally. Based on analysis made, control action is triggered using mobile app or it can just help in status monitoring.</a:t>
            </a:r>
            <a:endParaRPr lang="en-IN" sz="1500" dirty="0">
              <a:latin typeface="Times New Roman" panose="02020603050405020304" pitchFamily="18" charset="0"/>
              <a:cs typeface="Times New Roman" panose="02020603050405020304" pitchFamily="18" charset="0"/>
            </a:endParaRPr>
          </a:p>
          <a:p>
            <a:endParaRPr lang="en-US" sz="1100" dirty="0">
              <a:latin typeface="Times New Roman" panose="02020603050405020304" pitchFamily="18" charset="0"/>
              <a:cs typeface="Times New Roman" panose="02020603050405020304" pitchFamily="18" charset="0"/>
            </a:endParaRPr>
          </a:p>
        </p:txBody>
      </p:sp>
      <p:pic>
        <p:nvPicPr>
          <p:cNvPr id="13" name="Picture 2">
            <a:extLst>
              <a:ext uri="{FF2B5EF4-FFF2-40B4-BE49-F238E27FC236}">
                <a16:creationId xmlns:a16="http://schemas.microsoft.com/office/drawing/2014/main" id="{72406F60-D084-4EE2-B587-4099D1FC9A51}"/>
              </a:ext>
            </a:extLst>
          </p:cNvPr>
          <p:cNvPicPr>
            <a:picLocks noChangeAspect="1" noChangeArrowheads="1"/>
          </p:cNvPicPr>
          <p:nvPr/>
        </p:nvPicPr>
        <p:blipFill>
          <a:blip r:embed="rId3" cstate="print"/>
          <a:srcRect/>
          <a:stretch>
            <a:fillRect/>
          </a:stretch>
        </p:blipFill>
        <p:spPr bwMode="auto">
          <a:xfrm>
            <a:off x="8943169" y="84314"/>
            <a:ext cx="3257550" cy="9144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6D22F896-40B5-4ADD-8801-0D06FADFA095}" type="slidenum">
              <a:rPr lang="en-US" smtClean="0"/>
              <a:t>50</a:t>
            </a:fld>
            <a:endParaRPr lang="en-US" dirty="0"/>
          </a:p>
        </p:txBody>
      </p:sp>
    </p:spTree>
    <p:extLst>
      <p:ext uri="{BB962C8B-B14F-4D97-AF65-F5344CB8AC3E}">
        <p14:creationId xmlns:p14="http://schemas.microsoft.com/office/powerpoint/2010/main" val="23743636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05413-4BBA-467A-884D-397E04D9577C}"/>
              </a:ext>
            </a:extLst>
          </p:cNvPr>
          <p:cNvSpPr>
            <a:spLocks noGrp="1"/>
          </p:cNvSpPr>
          <p:nvPr>
            <p:ph type="title"/>
          </p:nvPr>
        </p:nvSpPr>
        <p:spPr>
          <a:xfrm>
            <a:off x="643467" y="640080"/>
            <a:ext cx="3096427" cy="5613236"/>
          </a:xfrm>
        </p:spPr>
        <p:txBody>
          <a:bodyPr anchor="ctr">
            <a:normAutofit/>
          </a:bodyPr>
          <a:lstStyle/>
          <a:p>
            <a:r>
              <a:rPr lang="en-US" dirty="0">
                <a:solidFill>
                  <a:schemeClr val="accent1"/>
                </a:solidFill>
              </a:rPr>
              <a:t>Level-2-Cloud storage</a:t>
            </a:r>
          </a:p>
        </p:txBody>
      </p:sp>
      <p:sp>
        <p:nvSpPr>
          <p:cNvPr id="3" name="Content Placeholder 2">
            <a:extLst>
              <a:ext uri="{FF2B5EF4-FFF2-40B4-BE49-F238E27FC236}">
                <a16:creationId xmlns:a16="http://schemas.microsoft.com/office/drawing/2014/main" id="{709FE65E-DD4F-4B09-B801-95B80EB19B50}"/>
              </a:ext>
            </a:extLst>
          </p:cNvPr>
          <p:cNvSpPr>
            <a:spLocks noGrp="1"/>
          </p:cNvSpPr>
          <p:nvPr>
            <p:ph sz="quarter" idx="13"/>
          </p:nvPr>
        </p:nvSpPr>
        <p:spPr>
          <a:xfrm>
            <a:off x="4393359" y="1418881"/>
            <a:ext cx="7449596" cy="2484884"/>
          </a:xfrm>
        </p:spPr>
        <p:txBody>
          <a:bodyPr anchor="ctr">
            <a:normAutofit lnSpcReduction="10000"/>
          </a:bodyPr>
          <a:lstStyle/>
          <a:p>
            <a:pPr algn="just"/>
            <a:r>
              <a:rPr lang="en-US" sz="1600" dirty="0">
                <a:latin typeface="Times New Roman" panose="02020603050405020304" pitchFamily="18" charset="0"/>
                <a:cs typeface="Times New Roman" panose="02020603050405020304" pitchFamily="18" charset="0"/>
              </a:rPr>
              <a:t>This level consists of air conditioner, temperature sensor, Big data (Bigger than level -1, data analysis done here) , cloud and control &amp; monitoring app.</a:t>
            </a:r>
          </a:p>
          <a:p>
            <a:pPr marL="0" indent="0" algn="just">
              <a:buNone/>
            </a:pPr>
            <a:r>
              <a:rPr lang="en-US" sz="1600" dirty="0">
                <a:latin typeface="Times New Roman" panose="02020603050405020304" pitchFamily="18" charset="0"/>
                <a:cs typeface="Times New Roman" panose="02020603050405020304" pitchFamily="18" charset="0"/>
              </a:rPr>
              <a:t>• This level-2 is complex compared to level-1. Moreover rate of sensing is faster compared to level-1.</a:t>
            </a:r>
          </a:p>
          <a:p>
            <a:pPr marL="0" indent="0" algn="just">
              <a:buNone/>
            </a:pPr>
            <a:r>
              <a:rPr lang="en-US" sz="1600" dirty="0">
                <a:latin typeface="Times New Roman" panose="02020603050405020304" pitchFamily="18" charset="0"/>
                <a:cs typeface="Times New Roman" panose="02020603050405020304" pitchFamily="18" charset="0"/>
              </a:rPr>
              <a:t>• This level has voluminous size of data. Hence cloud storage is used.</a:t>
            </a:r>
          </a:p>
          <a:p>
            <a:pPr marL="0" indent="0" algn="just">
              <a:buNone/>
            </a:pPr>
            <a:r>
              <a:rPr lang="en-US" sz="1600" dirty="0">
                <a:latin typeface="Times New Roman" panose="02020603050405020304" pitchFamily="18" charset="0"/>
                <a:cs typeface="Times New Roman" panose="02020603050405020304" pitchFamily="18" charset="0"/>
              </a:rPr>
              <a:t>• Data analysis is carried out locally. Cloud is used for only storage purpose.</a:t>
            </a:r>
          </a:p>
          <a:p>
            <a:pPr marL="0" indent="0" algn="just">
              <a:buNone/>
            </a:pPr>
            <a:r>
              <a:rPr lang="en-US" sz="1600" dirty="0">
                <a:latin typeface="Times New Roman" panose="02020603050405020304" pitchFamily="18" charset="0"/>
                <a:cs typeface="Times New Roman" panose="02020603050405020304" pitchFamily="18" charset="0"/>
              </a:rPr>
              <a:t>• Based on data analysis, control action is triggered using web app or mobile app.</a:t>
            </a:r>
          </a:p>
          <a:p>
            <a:pPr marL="0" indent="0" algn="just">
              <a:buNone/>
            </a:pP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Examples</a:t>
            </a:r>
            <a:r>
              <a:rPr lang="en-US" sz="1600" dirty="0">
                <a:latin typeface="Times New Roman" panose="02020603050405020304" pitchFamily="18" charset="0"/>
                <a:cs typeface="Times New Roman" panose="02020603050405020304" pitchFamily="18" charset="0"/>
              </a:rPr>
              <a:t>: Agriculture applications, room freshening solutions based on </a:t>
            </a:r>
            <a:r>
              <a:rPr lang="en-US" sz="1600" dirty="0" err="1">
                <a:latin typeface="Times New Roman" panose="02020603050405020304" pitchFamily="18" charset="0"/>
                <a:cs typeface="Times New Roman" panose="02020603050405020304" pitchFamily="18" charset="0"/>
              </a:rPr>
              <a:t>odour</a:t>
            </a:r>
            <a:r>
              <a:rPr lang="en-US" sz="1600" dirty="0">
                <a:latin typeface="Times New Roman" panose="02020603050405020304" pitchFamily="18" charset="0"/>
                <a:cs typeface="Times New Roman" panose="02020603050405020304" pitchFamily="18" charset="0"/>
              </a:rPr>
              <a:t> sensors etc.</a:t>
            </a:r>
          </a:p>
        </p:txBody>
      </p:sp>
      <p:pic>
        <p:nvPicPr>
          <p:cNvPr id="6" name="Picture 5">
            <a:extLst>
              <a:ext uri="{FF2B5EF4-FFF2-40B4-BE49-F238E27FC236}">
                <a16:creationId xmlns:a16="http://schemas.microsoft.com/office/drawing/2014/main" id="{5FA056AD-6667-45AA-8CF6-784D793EE945}"/>
              </a:ext>
            </a:extLst>
          </p:cNvPr>
          <p:cNvPicPr>
            <a:picLocks noChangeAspect="1"/>
          </p:cNvPicPr>
          <p:nvPr/>
        </p:nvPicPr>
        <p:blipFill>
          <a:blip r:embed="rId2"/>
          <a:stretch>
            <a:fillRect/>
          </a:stretch>
        </p:blipFill>
        <p:spPr>
          <a:xfrm>
            <a:off x="4654294" y="4373066"/>
            <a:ext cx="6894236" cy="1482260"/>
          </a:xfrm>
          <a:prstGeom prst="rect">
            <a:avLst/>
          </a:prstGeom>
        </p:spPr>
      </p:pic>
      <p:pic>
        <p:nvPicPr>
          <p:cNvPr id="8" name="Picture 2">
            <a:extLst>
              <a:ext uri="{FF2B5EF4-FFF2-40B4-BE49-F238E27FC236}">
                <a16:creationId xmlns:a16="http://schemas.microsoft.com/office/drawing/2014/main" id="{5C4BA601-378C-496D-81A6-7F9E26ACE4C7}"/>
              </a:ext>
            </a:extLst>
          </p:cNvPr>
          <p:cNvPicPr>
            <a:picLocks noChangeAspect="1" noChangeArrowheads="1"/>
          </p:cNvPicPr>
          <p:nvPr/>
        </p:nvPicPr>
        <p:blipFill>
          <a:blip r:embed="rId3" cstate="print"/>
          <a:srcRect/>
          <a:stretch>
            <a:fillRect/>
          </a:stretch>
        </p:blipFill>
        <p:spPr bwMode="auto">
          <a:xfrm>
            <a:off x="8954864" y="35180"/>
            <a:ext cx="3257550" cy="9144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6D22F896-40B5-4ADD-8801-0D06FADFA095}" type="slidenum">
              <a:rPr lang="en-US" smtClean="0"/>
              <a:t>51</a:t>
            </a:fld>
            <a:endParaRPr lang="en-US" dirty="0"/>
          </a:p>
        </p:txBody>
      </p:sp>
    </p:spTree>
    <p:extLst>
      <p:ext uri="{BB962C8B-B14F-4D97-AF65-F5344CB8AC3E}">
        <p14:creationId xmlns:p14="http://schemas.microsoft.com/office/powerpoint/2010/main" val="42061909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291FB-E9EE-4A48-888E-0C14E21ADB0B}"/>
              </a:ext>
            </a:extLst>
          </p:cNvPr>
          <p:cNvSpPr>
            <a:spLocks noGrp="1"/>
          </p:cNvSpPr>
          <p:nvPr>
            <p:ph type="title"/>
          </p:nvPr>
        </p:nvSpPr>
        <p:spPr>
          <a:xfrm>
            <a:off x="643467" y="321735"/>
            <a:ext cx="8015650" cy="1109584"/>
          </a:xfrm>
        </p:spPr>
        <p:txBody>
          <a:bodyPr>
            <a:normAutofit/>
          </a:bodyPr>
          <a:lstStyle/>
          <a:p>
            <a:r>
              <a:rPr lang="en-US" sz="3600" b="1" i="0" dirty="0">
                <a:effectLst/>
                <a:latin typeface="Arial" panose="020B0604020202020204" pitchFamily="34" charset="0"/>
              </a:rPr>
              <a:t>IoT Level 3-Cloud Analysis</a:t>
            </a:r>
            <a:br>
              <a:rPr lang="en-US" sz="3600" b="1" i="0" dirty="0">
                <a:effectLst/>
                <a:latin typeface="Arial" panose="020B0604020202020204" pitchFamily="34" charset="0"/>
              </a:rPr>
            </a:br>
            <a:endParaRPr lang="en-US" sz="3600" dirty="0"/>
          </a:p>
        </p:txBody>
      </p:sp>
      <p:sp>
        <p:nvSpPr>
          <p:cNvPr id="3" name="Content Placeholder 2">
            <a:extLst>
              <a:ext uri="{FF2B5EF4-FFF2-40B4-BE49-F238E27FC236}">
                <a16:creationId xmlns:a16="http://schemas.microsoft.com/office/drawing/2014/main" id="{5B5B6D32-A993-416D-9A2F-3B794C1B6F66}"/>
              </a:ext>
            </a:extLst>
          </p:cNvPr>
          <p:cNvSpPr>
            <a:spLocks noGrp="1"/>
          </p:cNvSpPr>
          <p:nvPr>
            <p:ph sz="quarter" idx="13"/>
          </p:nvPr>
        </p:nvSpPr>
        <p:spPr>
          <a:xfrm>
            <a:off x="643468" y="1472816"/>
            <a:ext cx="4327181" cy="4704147"/>
          </a:xfrm>
        </p:spPr>
        <p:txBody>
          <a:bodyPr>
            <a:normAutofit/>
          </a:bodyPr>
          <a:lstStyle/>
          <a:p>
            <a:pPr algn="just"/>
            <a:r>
              <a:rPr lang="en-US" sz="1700" dirty="0">
                <a:latin typeface="Times New Roman" panose="02020603050405020304" pitchFamily="18" charset="0"/>
                <a:cs typeface="Times New Roman" panose="02020603050405020304" pitchFamily="18" charset="0"/>
              </a:rPr>
              <a:t>This level consists of air conditioner, temperature sensor, big data collection (Bigger than level-1) , cloud (for data analysis) and control &amp; monitoring app.</a:t>
            </a:r>
          </a:p>
          <a:p>
            <a:pPr marL="0" indent="0" algn="just">
              <a:buNone/>
            </a:pPr>
            <a:r>
              <a:rPr lang="en-US" sz="1700" dirty="0">
                <a:latin typeface="Times New Roman" panose="02020603050405020304" pitchFamily="18" charset="0"/>
                <a:cs typeface="Times New Roman" panose="02020603050405020304" pitchFamily="18" charset="0"/>
              </a:rPr>
              <a:t>• Data here is voluminous i.e. big data. Frequency of data sensing is fast and collected sensed data is stored on cloud as it is big.</a:t>
            </a:r>
          </a:p>
          <a:p>
            <a:pPr marL="0" indent="0" algn="just">
              <a:buNone/>
            </a:pPr>
            <a:r>
              <a:rPr lang="en-US" sz="1700" dirty="0">
                <a:latin typeface="Times New Roman" panose="02020603050405020304" pitchFamily="18" charset="0"/>
                <a:cs typeface="Times New Roman" panose="02020603050405020304" pitchFamily="18" charset="0"/>
              </a:rPr>
              <a:t>• Data analysis is done on the cloud side and based on analysis control action is triggered using mobile app or web app.</a:t>
            </a:r>
          </a:p>
          <a:p>
            <a:pPr marL="0" indent="0" algn="just">
              <a:buNone/>
            </a:pPr>
            <a:r>
              <a:rPr lang="en-US" sz="1700" dirty="0">
                <a:latin typeface="Times New Roman" panose="02020603050405020304" pitchFamily="18" charset="0"/>
                <a:cs typeface="Times New Roman" panose="02020603050405020304" pitchFamily="18" charset="0"/>
              </a:rPr>
              <a:t>• </a:t>
            </a:r>
            <a:r>
              <a:rPr lang="en-US" sz="1700" b="1" dirty="0">
                <a:latin typeface="Times New Roman" panose="02020603050405020304" pitchFamily="18" charset="0"/>
                <a:cs typeface="Times New Roman" panose="02020603050405020304" pitchFamily="18" charset="0"/>
              </a:rPr>
              <a:t>Examples: </a:t>
            </a:r>
            <a:r>
              <a:rPr lang="en-US" sz="1700" dirty="0">
                <a:latin typeface="Times New Roman" panose="02020603050405020304" pitchFamily="18" charset="0"/>
                <a:cs typeface="Times New Roman" panose="02020603050405020304" pitchFamily="18" charset="0"/>
              </a:rPr>
              <a:t>Agriculture applications, room freshening solutions based on </a:t>
            </a:r>
            <a:r>
              <a:rPr lang="en-US" sz="1700" dirty="0" err="1">
                <a:latin typeface="Times New Roman" panose="02020603050405020304" pitchFamily="18" charset="0"/>
                <a:cs typeface="Times New Roman" panose="02020603050405020304" pitchFamily="18" charset="0"/>
              </a:rPr>
              <a:t>odour</a:t>
            </a:r>
            <a:r>
              <a:rPr lang="en-US" sz="1700" dirty="0">
                <a:latin typeface="Times New Roman" panose="02020603050405020304" pitchFamily="18" charset="0"/>
                <a:cs typeface="Times New Roman" panose="02020603050405020304" pitchFamily="18" charset="0"/>
              </a:rPr>
              <a:t> sensors etc. Where the analysis of data should happen in the cloud.</a:t>
            </a:r>
          </a:p>
        </p:txBody>
      </p:sp>
      <p:pic>
        <p:nvPicPr>
          <p:cNvPr id="6" name="Picture 5" descr="Graphical user interface, diagram&#10;&#10;Description automatically generated">
            <a:extLst>
              <a:ext uri="{FF2B5EF4-FFF2-40B4-BE49-F238E27FC236}">
                <a16:creationId xmlns:a16="http://schemas.microsoft.com/office/drawing/2014/main" id="{D4AD3F37-6352-4908-ACEF-C44EE20315BE}"/>
              </a:ext>
            </a:extLst>
          </p:cNvPr>
          <p:cNvPicPr>
            <a:picLocks noChangeAspect="1"/>
          </p:cNvPicPr>
          <p:nvPr/>
        </p:nvPicPr>
        <p:blipFill>
          <a:blip r:embed="rId2"/>
          <a:stretch>
            <a:fillRect/>
          </a:stretch>
        </p:blipFill>
        <p:spPr>
          <a:xfrm>
            <a:off x="5452431" y="2619368"/>
            <a:ext cx="6257787" cy="1935307"/>
          </a:xfrm>
          <a:prstGeom prst="rect">
            <a:avLst/>
          </a:prstGeom>
        </p:spPr>
      </p:pic>
      <p:pic>
        <p:nvPicPr>
          <p:cNvPr id="21" name="Picture 2">
            <a:extLst>
              <a:ext uri="{FF2B5EF4-FFF2-40B4-BE49-F238E27FC236}">
                <a16:creationId xmlns:a16="http://schemas.microsoft.com/office/drawing/2014/main" id="{7A426341-64B1-41B7-9FFE-8EC74213CB89}"/>
              </a:ext>
            </a:extLst>
          </p:cNvPr>
          <p:cNvPicPr>
            <a:picLocks noChangeAspect="1" noChangeArrowheads="1"/>
          </p:cNvPicPr>
          <p:nvPr/>
        </p:nvPicPr>
        <p:blipFill>
          <a:blip r:embed="rId3" cstate="print"/>
          <a:srcRect/>
          <a:stretch>
            <a:fillRect/>
          </a:stretch>
        </p:blipFill>
        <p:spPr bwMode="auto">
          <a:xfrm>
            <a:off x="8934450" y="50523"/>
            <a:ext cx="3257550" cy="9144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6D22F896-40B5-4ADD-8801-0D06FADFA095}" type="slidenum">
              <a:rPr lang="en-US" smtClean="0"/>
              <a:t>52</a:t>
            </a:fld>
            <a:endParaRPr lang="en-US" dirty="0"/>
          </a:p>
        </p:txBody>
      </p:sp>
    </p:spTree>
    <p:extLst>
      <p:ext uri="{BB962C8B-B14F-4D97-AF65-F5344CB8AC3E}">
        <p14:creationId xmlns:p14="http://schemas.microsoft.com/office/powerpoint/2010/main" val="8039602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DBAD7-B73A-455C-B9B3-6C9E40172520}"/>
              </a:ext>
            </a:extLst>
          </p:cNvPr>
          <p:cNvSpPr>
            <a:spLocks noGrp="1"/>
          </p:cNvSpPr>
          <p:nvPr>
            <p:ph type="title"/>
          </p:nvPr>
        </p:nvSpPr>
        <p:spPr>
          <a:xfrm>
            <a:off x="964760" y="804328"/>
            <a:ext cx="6091312" cy="1205821"/>
          </a:xfrm>
        </p:spPr>
        <p:txBody>
          <a:bodyPr>
            <a:normAutofit/>
          </a:bodyPr>
          <a:lstStyle/>
          <a:p>
            <a:r>
              <a:rPr lang="en-US" sz="3100" b="1" i="0" dirty="0">
                <a:solidFill>
                  <a:schemeClr val="accent1"/>
                </a:solidFill>
                <a:effectLst/>
                <a:latin typeface="Arial" panose="020B0604020202020204" pitchFamily="34" charset="0"/>
              </a:rPr>
              <a:t>IoT Level 4-Cloud computing</a:t>
            </a:r>
            <a:br>
              <a:rPr lang="en-US" sz="3100" b="1" i="0" dirty="0">
                <a:solidFill>
                  <a:schemeClr val="accent1"/>
                </a:solidFill>
                <a:effectLst/>
                <a:latin typeface="Arial" panose="020B0604020202020204" pitchFamily="34" charset="0"/>
              </a:rPr>
            </a:br>
            <a:endParaRPr lang="en-US" sz="3100" dirty="0">
              <a:solidFill>
                <a:schemeClr val="accent1"/>
              </a:solidFill>
            </a:endParaRPr>
          </a:p>
        </p:txBody>
      </p:sp>
      <p:sp>
        <p:nvSpPr>
          <p:cNvPr id="3" name="Content Placeholder 2">
            <a:extLst>
              <a:ext uri="{FF2B5EF4-FFF2-40B4-BE49-F238E27FC236}">
                <a16:creationId xmlns:a16="http://schemas.microsoft.com/office/drawing/2014/main" id="{D694EBC9-50E0-4F3A-A642-5BD1072935DA}"/>
              </a:ext>
            </a:extLst>
          </p:cNvPr>
          <p:cNvSpPr>
            <a:spLocks noGrp="1"/>
          </p:cNvSpPr>
          <p:nvPr>
            <p:ph sz="quarter" idx="13"/>
          </p:nvPr>
        </p:nvSpPr>
        <p:spPr>
          <a:xfrm>
            <a:off x="1282189" y="2494450"/>
            <a:ext cx="6066349" cy="3563159"/>
          </a:xfrm>
        </p:spPr>
        <p:txBody>
          <a:bodyPr>
            <a:normAutofit/>
          </a:bodyPr>
          <a:lstStyle/>
          <a:p>
            <a:pPr algn="just"/>
            <a:r>
              <a:rPr lang="en-US" sz="2000" b="0" i="0" dirty="0">
                <a:effectLst/>
                <a:latin typeface="Times New Roman" panose="02020603050405020304" pitchFamily="18" charset="0"/>
                <a:cs typeface="Times New Roman" panose="02020603050405020304" pitchFamily="18" charset="0"/>
              </a:rPr>
              <a:t>This level consists of multiple sensors, data collection and analysis and control &amp; monitoring app.</a:t>
            </a:r>
            <a:br>
              <a:rPr lang="en-US" sz="2000" dirty="0">
                <a:latin typeface="Times New Roman" panose="02020603050405020304" pitchFamily="18" charset="0"/>
                <a:cs typeface="Times New Roman" panose="02020603050405020304" pitchFamily="18" charset="0"/>
              </a:rPr>
            </a:br>
            <a:r>
              <a:rPr lang="en-US" sz="2000" b="0" i="0" dirty="0">
                <a:effectLst/>
                <a:latin typeface="Times New Roman" panose="02020603050405020304" pitchFamily="18" charset="0"/>
                <a:cs typeface="Times New Roman" panose="02020603050405020304" pitchFamily="18" charset="0"/>
              </a:rPr>
              <a:t>• At this level-4, multiple sensor nodes are used which are independent of the others.</a:t>
            </a:r>
            <a:br>
              <a:rPr lang="en-US" sz="2000" dirty="0">
                <a:latin typeface="Times New Roman" panose="02020603050405020304" pitchFamily="18" charset="0"/>
                <a:cs typeface="Times New Roman" panose="02020603050405020304" pitchFamily="18" charset="0"/>
              </a:rPr>
            </a:br>
            <a:r>
              <a:rPr lang="en-US" sz="2000" b="0" i="0" dirty="0">
                <a:effectLst/>
                <a:latin typeface="Times New Roman" panose="02020603050405020304" pitchFamily="18" charset="0"/>
                <a:cs typeface="Times New Roman" panose="02020603050405020304" pitchFamily="18" charset="0"/>
              </a:rPr>
              <a:t>• The data collected using these sensors are uploaded to the cloud separately. The cloud storage is used in this level due to requirement of huge data storage.</a:t>
            </a:r>
            <a:br>
              <a:rPr lang="en-US" sz="2000" dirty="0">
                <a:latin typeface="Times New Roman" panose="02020603050405020304" pitchFamily="18" charset="0"/>
                <a:cs typeface="Times New Roman" panose="02020603050405020304" pitchFamily="18" charset="0"/>
              </a:rPr>
            </a:br>
            <a:r>
              <a:rPr lang="en-US" sz="2000" b="0" i="0" dirty="0">
                <a:effectLst/>
                <a:latin typeface="Times New Roman" panose="02020603050405020304" pitchFamily="18" charset="0"/>
                <a:cs typeface="Times New Roman" panose="02020603050405020304" pitchFamily="18" charset="0"/>
              </a:rPr>
              <a:t>• The data analysis is performed on the cloud and based on which control action is triggered either using web app or mobile app.</a:t>
            </a:r>
            <a:endParaRPr lang="en-US" sz="2000" dirty="0">
              <a:latin typeface="Times New Roman" panose="02020603050405020304" pitchFamily="18" charset="0"/>
              <a:cs typeface="Times New Roman" panose="02020603050405020304" pitchFamily="18" charset="0"/>
            </a:endParaRPr>
          </a:p>
        </p:txBody>
      </p:sp>
      <p:pic>
        <p:nvPicPr>
          <p:cNvPr id="17" name="Picture 2">
            <a:extLst>
              <a:ext uri="{FF2B5EF4-FFF2-40B4-BE49-F238E27FC236}">
                <a16:creationId xmlns:a16="http://schemas.microsoft.com/office/drawing/2014/main" id="{72349986-FE5A-444B-B39D-A2CB2EC9AFCB}"/>
              </a:ext>
            </a:extLst>
          </p:cNvPr>
          <p:cNvPicPr>
            <a:picLocks noChangeAspect="1" noChangeArrowheads="1"/>
          </p:cNvPicPr>
          <p:nvPr/>
        </p:nvPicPr>
        <p:blipFill>
          <a:blip r:embed="rId2" cstate="print"/>
          <a:stretch>
            <a:fillRect/>
          </a:stretch>
        </p:blipFill>
        <p:spPr bwMode="auto">
          <a:xfrm>
            <a:off x="8658887" y="83850"/>
            <a:ext cx="3343407" cy="938500"/>
          </a:xfrm>
          <a:prstGeom prst="rect">
            <a:avLst/>
          </a:prstGeom>
          <a:noFill/>
        </p:spPr>
      </p:pic>
      <p:pic>
        <p:nvPicPr>
          <p:cNvPr id="7" name="Picture 6" descr="Diagram&#10;&#10;Description automatically generated">
            <a:extLst>
              <a:ext uri="{FF2B5EF4-FFF2-40B4-BE49-F238E27FC236}">
                <a16:creationId xmlns:a16="http://schemas.microsoft.com/office/drawing/2014/main" id="{9E7C193E-0F9F-41FF-942E-6D371245C78D}"/>
              </a:ext>
            </a:extLst>
          </p:cNvPr>
          <p:cNvPicPr>
            <a:picLocks noChangeAspect="1"/>
          </p:cNvPicPr>
          <p:nvPr/>
        </p:nvPicPr>
        <p:blipFill>
          <a:blip r:embed="rId3"/>
          <a:stretch>
            <a:fillRect/>
          </a:stretch>
        </p:blipFill>
        <p:spPr>
          <a:xfrm>
            <a:off x="7717536" y="2494450"/>
            <a:ext cx="3933690" cy="2796052"/>
          </a:xfrm>
          <a:prstGeom prst="rect">
            <a:avLst/>
          </a:prstGeom>
        </p:spPr>
      </p:pic>
      <p:sp>
        <p:nvSpPr>
          <p:cNvPr id="4" name="Slide Number Placeholder 3"/>
          <p:cNvSpPr>
            <a:spLocks noGrp="1"/>
          </p:cNvSpPr>
          <p:nvPr>
            <p:ph type="sldNum" sz="quarter" idx="12"/>
          </p:nvPr>
        </p:nvSpPr>
        <p:spPr/>
        <p:txBody>
          <a:bodyPr/>
          <a:lstStyle/>
          <a:p>
            <a:fld id="{6D22F896-40B5-4ADD-8801-0D06FADFA095}" type="slidenum">
              <a:rPr lang="en-US" smtClean="0"/>
              <a:t>53</a:t>
            </a:fld>
            <a:endParaRPr lang="en-US" dirty="0"/>
          </a:p>
        </p:txBody>
      </p:sp>
    </p:spTree>
    <p:extLst>
      <p:ext uri="{BB962C8B-B14F-4D97-AF65-F5344CB8AC3E}">
        <p14:creationId xmlns:p14="http://schemas.microsoft.com/office/powerpoint/2010/main" val="4270667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AD794-0F8D-43EC-9AD2-94528B14196C}"/>
              </a:ext>
            </a:extLst>
          </p:cNvPr>
          <p:cNvSpPr>
            <a:spLocks noGrp="1"/>
          </p:cNvSpPr>
          <p:nvPr>
            <p:ph type="title"/>
          </p:nvPr>
        </p:nvSpPr>
        <p:spPr>
          <a:xfrm>
            <a:off x="619432" y="5386030"/>
            <a:ext cx="9895951" cy="1033669"/>
          </a:xfrm>
        </p:spPr>
        <p:txBody>
          <a:bodyPr>
            <a:normAutofit/>
          </a:bodyPr>
          <a:lstStyle/>
          <a:p>
            <a:r>
              <a:rPr lang="en-US" sz="3400" b="1" i="0" dirty="0">
                <a:solidFill>
                  <a:srgbClr val="FF0000"/>
                </a:solidFill>
                <a:effectLst/>
                <a:latin typeface="Arial" panose="020B0604020202020204" pitchFamily="34" charset="0"/>
              </a:rPr>
              <a:t>IoT Level 5- Cloud Orientation</a:t>
            </a:r>
            <a:br>
              <a:rPr lang="en-US" sz="3400" b="1" i="0" dirty="0">
                <a:solidFill>
                  <a:srgbClr val="FF0000"/>
                </a:solidFill>
                <a:effectLst/>
                <a:latin typeface="Arial" panose="020B0604020202020204" pitchFamily="34" charset="0"/>
              </a:rPr>
            </a:br>
            <a:endParaRPr lang="en-US" sz="3400" dirty="0">
              <a:solidFill>
                <a:srgbClr val="FF0000"/>
              </a:solidFill>
            </a:endParaRPr>
          </a:p>
        </p:txBody>
      </p:sp>
      <p:pic>
        <p:nvPicPr>
          <p:cNvPr id="7" name="Picture 6">
            <a:extLst>
              <a:ext uri="{FF2B5EF4-FFF2-40B4-BE49-F238E27FC236}">
                <a16:creationId xmlns:a16="http://schemas.microsoft.com/office/drawing/2014/main" id="{0C63FB49-1901-45C7-8059-B592215553E6}"/>
              </a:ext>
            </a:extLst>
          </p:cNvPr>
          <p:cNvPicPr>
            <a:picLocks noChangeAspect="1"/>
          </p:cNvPicPr>
          <p:nvPr/>
        </p:nvPicPr>
        <p:blipFill>
          <a:blip r:embed="rId2"/>
          <a:stretch>
            <a:fillRect/>
          </a:stretch>
        </p:blipFill>
        <p:spPr>
          <a:xfrm>
            <a:off x="2638716" y="402571"/>
            <a:ext cx="6914567" cy="3026430"/>
          </a:xfrm>
          <a:prstGeom prst="rect">
            <a:avLst/>
          </a:prstGeom>
        </p:spPr>
      </p:pic>
      <p:sp>
        <p:nvSpPr>
          <p:cNvPr id="3" name="Content Placeholder 2">
            <a:extLst>
              <a:ext uri="{FF2B5EF4-FFF2-40B4-BE49-F238E27FC236}">
                <a16:creationId xmlns:a16="http://schemas.microsoft.com/office/drawing/2014/main" id="{F0743FEC-8422-47D2-BBEF-96BB4AA6E909}"/>
              </a:ext>
            </a:extLst>
          </p:cNvPr>
          <p:cNvSpPr>
            <a:spLocks noGrp="1"/>
          </p:cNvSpPr>
          <p:nvPr>
            <p:ph sz="quarter" idx="13"/>
          </p:nvPr>
        </p:nvSpPr>
        <p:spPr>
          <a:xfrm>
            <a:off x="619431" y="3497392"/>
            <a:ext cx="10979669" cy="1335338"/>
          </a:xfrm>
        </p:spPr>
        <p:txBody>
          <a:bodyPr anchor="ctr">
            <a:normAutofit lnSpcReduction="10000"/>
          </a:bodyPr>
          <a:lstStyle/>
          <a:p>
            <a:r>
              <a:rPr lang="en-US" sz="1400" b="0" i="0" dirty="0">
                <a:effectLst/>
                <a:latin typeface="Times New Roman" panose="02020603050405020304" pitchFamily="18" charset="0"/>
                <a:cs typeface="Times New Roman" panose="02020603050405020304" pitchFamily="18" charset="0"/>
              </a:rPr>
              <a:t> This level consists of multiple sensors/nodes which are independent of each other, coordinator node, data collection and analysis and control &amp; monitoring app.</a:t>
            </a:r>
            <a:br>
              <a:rPr lang="en-US" sz="1400" dirty="0">
                <a:latin typeface="Times New Roman" panose="02020603050405020304" pitchFamily="18" charset="0"/>
                <a:cs typeface="Times New Roman" panose="02020603050405020304" pitchFamily="18" charset="0"/>
              </a:rPr>
            </a:br>
            <a:r>
              <a:rPr lang="en-US" sz="1400" b="0" i="0" dirty="0">
                <a:effectLst/>
                <a:latin typeface="Times New Roman" panose="02020603050405020304" pitchFamily="18" charset="0"/>
                <a:cs typeface="Times New Roman" panose="02020603050405020304" pitchFamily="18" charset="0"/>
              </a:rPr>
              <a:t>• This level is similar to level-4 which also has huge data and hence they are sensed using multiple sensors at much faster rate and simultaneously.</a:t>
            </a:r>
            <a:br>
              <a:rPr lang="en-US" sz="1400" dirty="0">
                <a:latin typeface="Times New Roman" panose="02020603050405020304" pitchFamily="18" charset="0"/>
                <a:cs typeface="Times New Roman" panose="02020603050405020304" pitchFamily="18" charset="0"/>
              </a:rPr>
            </a:br>
            <a:r>
              <a:rPr lang="en-US" sz="1400" b="0" i="0" dirty="0">
                <a:effectLst/>
                <a:latin typeface="Times New Roman" panose="02020603050405020304" pitchFamily="18" charset="0"/>
                <a:cs typeface="Times New Roman" panose="02020603050405020304" pitchFamily="18" charset="0"/>
              </a:rPr>
              <a:t>• The data collection and data analysis is performed at the cloud level. </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When an application is completely cloud oriented, it is computationally intensive and real-time.</a:t>
            </a:r>
            <a:br>
              <a:rPr lang="en-US" sz="1400" dirty="0">
                <a:latin typeface="Times New Roman" panose="02020603050405020304" pitchFamily="18" charset="0"/>
                <a:cs typeface="Times New Roman" panose="02020603050405020304" pitchFamily="18" charset="0"/>
              </a:rPr>
            </a:br>
            <a:r>
              <a:rPr lang="en-US" sz="1400" b="0" i="0" dirty="0">
                <a:effectLst/>
                <a:latin typeface="Times New Roman" panose="02020603050405020304" pitchFamily="18" charset="0"/>
                <a:cs typeface="Times New Roman" panose="02020603050405020304" pitchFamily="18" charset="0"/>
              </a:rPr>
              <a:t>• Based on analysis, control action is performed using mobile app or web app.</a:t>
            </a:r>
            <a:endParaRPr lang="en-US" sz="1400" dirty="0">
              <a:latin typeface="Times New Roman" panose="02020603050405020304" pitchFamily="18" charset="0"/>
              <a:cs typeface="Times New Roman" panose="02020603050405020304" pitchFamily="18" charset="0"/>
            </a:endParaRPr>
          </a:p>
        </p:txBody>
      </p:sp>
      <p:pic>
        <p:nvPicPr>
          <p:cNvPr id="39" name="Picture 2">
            <a:extLst>
              <a:ext uri="{FF2B5EF4-FFF2-40B4-BE49-F238E27FC236}">
                <a16:creationId xmlns:a16="http://schemas.microsoft.com/office/drawing/2014/main" id="{E9B3E498-E3BA-47AE-9B9D-AA709B0DC629}"/>
              </a:ext>
            </a:extLst>
          </p:cNvPr>
          <p:cNvPicPr>
            <a:picLocks noChangeAspect="1" noChangeArrowheads="1"/>
          </p:cNvPicPr>
          <p:nvPr/>
        </p:nvPicPr>
        <p:blipFill>
          <a:blip r:embed="rId3" cstate="print"/>
          <a:stretch>
            <a:fillRect/>
          </a:stretch>
        </p:blipFill>
        <p:spPr bwMode="auto">
          <a:xfrm>
            <a:off x="8658887" y="83850"/>
            <a:ext cx="3343407" cy="605082"/>
          </a:xfrm>
          <a:prstGeom prst="rect">
            <a:avLst/>
          </a:prstGeom>
          <a:noFill/>
        </p:spPr>
      </p:pic>
      <p:sp>
        <p:nvSpPr>
          <p:cNvPr id="4" name="Slide Number Placeholder 3"/>
          <p:cNvSpPr>
            <a:spLocks noGrp="1"/>
          </p:cNvSpPr>
          <p:nvPr>
            <p:ph type="sldNum" sz="quarter" idx="12"/>
          </p:nvPr>
        </p:nvSpPr>
        <p:spPr/>
        <p:txBody>
          <a:bodyPr/>
          <a:lstStyle/>
          <a:p>
            <a:fld id="{6D22F896-40B5-4ADD-8801-0D06FADFA095}" type="slidenum">
              <a:rPr lang="en-US" smtClean="0"/>
              <a:t>54</a:t>
            </a:fld>
            <a:endParaRPr lang="en-US" dirty="0"/>
          </a:p>
        </p:txBody>
      </p:sp>
    </p:spTree>
    <p:extLst>
      <p:ext uri="{BB962C8B-B14F-4D97-AF65-F5344CB8AC3E}">
        <p14:creationId xmlns:p14="http://schemas.microsoft.com/office/powerpoint/2010/main" val="30101803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So, what have we understood?</a:t>
            </a:r>
            <a:br>
              <a:rPr lang="en-IN" dirty="0"/>
            </a:br>
            <a:r>
              <a:rPr lang="en-IN" dirty="0"/>
              <a:t>IoT in a nutshell</a:t>
            </a:r>
          </a:p>
        </p:txBody>
      </p:sp>
      <p:pic>
        <p:nvPicPr>
          <p:cNvPr id="7" name="Picture 6"/>
          <p:cNvPicPr>
            <a:picLocks noChangeAspect="1"/>
          </p:cNvPicPr>
          <p:nvPr/>
        </p:nvPicPr>
        <p:blipFill>
          <a:blip r:embed="rId2"/>
          <a:stretch>
            <a:fillRect/>
          </a:stretch>
        </p:blipFill>
        <p:spPr>
          <a:xfrm>
            <a:off x="3770912" y="1739601"/>
            <a:ext cx="4898636" cy="3815360"/>
          </a:xfrm>
          <a:prstGeom prst="rect">
            <a:avLst/>
          </a:prstGeom>
        </p:spPr>
      </p:pic>
      <p:cxnSp>
        <p:nvCxnSpPr>
          <p:cNvPr id="9" name="Straight Arrow Connector 8"/>
          <p:cNvCxnSpPr/>
          <p:nvPr/>
        </p:nvCxnSpPr>
        <p:spPr>
          <a:xfrm>
            <a:off x="4330460" y="2214694"/>
            <a:ext cx="457200" cy="3283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138468" y="2720777"/>
            <a:ext cx="457200" cy="3283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096000" y="3290861"/>
            <a:ext cx="457200" cy="3283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036279" y="3884827"/>
            <a:ext cx="457200" cy="3283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769525" y="4325290"/>
            <a:ext cx="457200" cy="3283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0" name="Picture 2">
            <a:extLst>
              <a:ext uri="{FF2B5EF4-FFF2-40B4-BE49-F238E27FC236}">
                <a16:creationId xmlns:a16="http://schemas.microsoft.com/office/drawing/2014/main" id="{E9B3E498-E3BA-47AE-9B9D-AA709B0DC629}"/>
              </a:ext>
            </a:extLst>
          </p:cNvPr>
          <p:cNvPicPr>
            <a:picLocks noChangeAspect="1" noChangeArrowheads="1"/>
          </p:cNvPicPr>
          <p:nvPr/>
        </p:nvPicPr>
        <p:blipFill>
          <a:blip r:embed="rId3" cstate="print"/>
          <a:stretch>
            <a:fillRect/>
          </a:stretch>
        </p:blipFill>
        <p:spPr bwMode="auto">
          <a:xfrm>
            <a:off x="8658887" y="83850"/>
            <a:ext cx="3343407" cy="605082"/>
          </a:xfrm>
          <a:prstGeom prst="rect">
            <a:avLst/>
          </a:prstGeom>
          <a:noFill/>
        </p:spPr>
      </p:pic>
      <p:sp>
        <p:nvSpPr>
          <p:cNvPr id="3" name="Slide Number Placeholder 2"/>
          <p:cNvSpPr>
            <a:spLocks noGrp="1"/>
          </p:cNvSpPr>
          <p:nvPr>
            <p:ph type="sldNum" sz="quarter" idx="12"/>
          </p:nvPr>
        </p:nvSpPr>
        <p:spPr/>
        <p:txBody>
          <a:bodyPr/>
          <a:lstStyle/>
          <a:p>
            <a:fld id="{6D22F896-40B5-4ADD-8801-0D06FADFA095}" type="slidenum">
              <a:rPr lang="en-US" smtClean="0"/>
              <a:t>55</a:t>
            </a:fld>
            <a:endParaRPr lang="en-US" dirty="0"/>
          </a:p>
        </p:txBody>
      </p:sp>
    </p:spTree>
    <p:extLst>
      <p:ext uri="{BB962C8B-B14F-4D97-AF65-F5344CB8AC3E}">
        <p14:creationId xmlns:p14="http://schemas.microsoft.com/office/powerpoint/2010/main" val="23720986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4305284-B0F8-4546-B3E3-E8A4E2752D57}"/>
              </a:ext>
            </a:extLst>
          </p:cNvPr>
          <p:cNvSpPr>
            <a:spLocks noGrp="1"/>
          </p:cNvSpPr>
          <p:nvPr>
            <p:ph type="title"/>
          </p:nvPr>
        </p:nvSpPr>
        <p:spPr/>
        <p:txBody>
          <a:bodyPr/>
          <a:lstStyle/>
          <a:p>
            <a:r>
              <a:rPr lang="en-IN" dirty="0"/>
              <a:t>Is Cyber Physical System the same as IoT?</a:t>
            </a:r>
          </a:p>
        </p:txBody>
      </p:sp>
      <p:sp>
        <p:nvSpPr>
          <p:cNvPr id="8" name="Content Placeholder 7">
            <a:extLst>
              <a:ext uri="{FF2B5EF4-FFF2-40B4-BE49-F238E27FC236}">
                <a16:creationId xmlns:a16="http://schemas.microsoft.com/office/drawing/2014/main" id="{916688C5-F9A3-4A9D-A0A8-D2B2ADC8ECC6}"/>
              </a:ext>
            </a:extLst>
          </p:cNvPr>
          <p:cNvSpPr>
            <a:spLocks noGrp="1"/>
          </p:cNvSpPr>
          <p:nvPr>
            <p:ph idx="1"/>
          </p:nvPr>
        </p:nvSpPr>
        <p:spPr/>
        <p:txBody>
          <a:bodyPr>
            <a:normAutofit lnSpcReduction="10000"/>
          </a:bodyPr>
          <a:lstStyle/>
          <a:p>
            <a:r>
              <a:rPr lang="en-IN" dirty="0"/>
              <a:t>IoT---it is all about things getting uniquely identified through an address or identifier.</a:t>
            </a:r>
          </a:p>
          <a:p>
            <a:r>
              <a:rPr lang="en-IN" dirty="0"/>
              <a:t>The thing also can be accessed from anywhere</a:t>
            </a:r>
            <a:r>
              <a:rPr lang="en-IN"/>
              <a:t>, anytime by </a:t>
            </a:r>
            <a:r>
              <a:rPr lang="en-IN" dirty="0"/>
              <a:t>an authorised party.</a:t>
            </a:r>
          </a:p>
          <a:p>
            <a:r>
              <a:rPr lang="en-IN" dirty="0"/>
              <a:t>The information, the sensed data can be as simple as an RFID read.</a:t>
            </a:r>
          </a:p>
          <a:p>
            <a:r>
              <a:rPr lang="en-IN" dirty="0"/>
              <a:t>Hence, the complexity involved in IoT application is minimal and not complex.</a:t>
            </a:r>
          </a:p>
          <a:p>
            <a:r>
              <a:rPr lang="en-IN" dirty="0"/>
              <a:t>For complex levels of operation and to address larger network of “things”, a new term is  introduced called Cyber Physical System, or CPS.</a:t>
            </a:r>
          </a:p>
          <a:p>
            <a:endParaRPr lang="en-IN" dirty="0"/>
          </a:p>
        </p:txBody>
      </p:sp>
      <p:sp>
        <p:nvSpPr>
          <p:cNvPr id="6" name="Slide Number Placeholder 5">
            <a:extLst>
              <a:ext uri="{FF2B5EF4-FFF2-40B4-BE49-F238E27FC236}">
                <a16:creationId xmlns:a16="http://schemas.microsoft.com/office/drawing/2014/main" id="{404960C9-B7A0-4E09-9176-AD853F5FF929}"/>
              </a:ext>
            </a:extLst>
          </p:cNvPr>
          <p:cNvSpPr>
            <a:spLocks noGrp="1"/>
          </p:cNvSpPr>
          <p:nvPr>
            <p:ph type="sldNum" sz="quarter" idx="12"/>
          </p:nvPr>
        </p:nvSpPr>
        <p:spPr/>
        <p:txBody>
          <a:bodyPr/>
          <a:lstStyle/>
          <a:p>
            <a:fld id="{6D22F896-40B5-4ADD-8801-0D06FADFA095}" type="slidenum">
              <a:rPr lang="en-US" smtClean="0"/>
              <a:t>56</a:t>
            </a:fld>
            <a:endParaRPr lang="en-US" dirty="0"/>
          </a:p>
        </p:txBody>
      </p:sp>
      <p:pic>
        <p:nvPicPr>
          <p:cNvPr id="9" name="Picture 2">
            <a:extLst>
              <a:ext uri="{FF2B5EF4-FFF2-40B4-BE49-F238E27FC236}">
                <a16:creationId xmlns:a16="http://schemas.microsoft.com/office/drawing/2014/main" id="{E9B3E498-E3BA-47AE-9B9D-AA709B0DC629}"/>
              </a:ext>
            </a:extLst>
          </p:cNvPr>
          <p:cNvPicPr>
            <a:picLocks noChangeAspect="1" noChangeArrowheads="1"/>
          </p:cNvPicPr>
          <p:nvPr/>
        </p:nvPicPr>
        <p:blipFill>
          <a:blip r:embed="rId2" cstate="print"/>
          <a:stretch>
            <a:fillRect/>
          </a:stretch>
        </p:blipFill>
        <p:spPr bwMode="auto">
          <a:xfrm>
            <a:off x="8658887" y="83850"/>
            <a:ext cx="3343407" cy="605082"/>
          </a:xfrm>
          <a:prstGeom prst="rect">
            <a:avLst/>
          </a:prstGeom>
          <a:noFill/>
        </p:spPr>
      </p:pic>
    </p:spTree>
    <p:extLst>
      <p:ext uri="{BB962C8B-B14F-4D97-AF65-F5344CB8AC3E}">
        <p14:creationId xmlns:p14="http://schemas.microsoft.com/office/powerpoint/2010/main" val="35123218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C9B91C-D742-424D-B949-FCE40E67982F}"/>
              </a:ext>
            </a:extLst>
          </p:cNvPr>
          <p:cNvSpPr>
            <a:spLocks noGrp="1"/>
          </p:cNvSpPr>
          <p:nvPr>
            <p:ph idx="1"/>
          </p:nvPr>
        </p:nvSpPr>
        <p:spPr>
          <a:xfrm>
            <a:off x="838200" y="1087395"/>
            <a:ext cx="10515600" cy="5089568"/>
          </a:xfrm>
        </p:spPr>
        <p:txBody>
          <a:bodyPr>
            <a:normAutofit fontScale="92500" lnSpcReduction="20000"/>
          </a:bodyPr>
          <a:lstStyle/>
          <a:p>
            <a:r>
              <a:rPr lang="en-IN" dirty="0"/>
              <a:t>CPS is not IoT. It has IoT as one of its components.</a:t>
            </a:r>
          </a:p>
          <a:p>
            <a:r>
              <a:rPr lang="en-IN" dirty="0"/>
              <a:t>CPS is more complex than IoT. and is very challenging as well.</a:t>
            </a:r>
          </a:p>
          <a:p>
            <a:r>
              <a:rPr lang="en-IN" dirty="0"/>
              <a:t>It is a combination of multiple engineering domains coming together, which includes computer science, electronics, electrical and mechanical engineering.</a:t>
            </a:r>
          </a:p>
          <a:p>
            <a:r>
              <a:rPr lang="en-IN" dirty="0"/>
              <a:t>It also has IoT as one of the components. Obviously the complexity increases by volumes. A flight (aeroplane) can be seen as a CPS which has the influence of multiple domains of engineering.</a:t>
            </a:r>
          </a:p>
          <a:p>
            <a:r>
              <a:rPr lang="en-IN" dirty="0"/>
              <a:t>CPS is expected to be much more brilliant and autonomous, taking appropriate decisions as and when needed.</a:t>
            </a:r>
          </a:p>
          <a:p>
            <a:r>
              <a:rPr lang="en-IN" dirty="0"/>
              <a:t>It is not merely about identifying, it is more about understanding and taking decisions in a much more dynamic way.</a:t>
            </a:r>
          </a:p>
          <a:p>
            <a:r>
              <a:rPr lang="en-IN" dirty="0"/>
              <a:t>CPS is mainly concerned about the collaborative activity of sensors/actuators to achieve a certain goal and to do this CPS uses an IoT system to achieve the collaborative work of the distributed systems.</a:t>
            </a:r>
          </a:p>
        </p:txBody>
      </p:sp>
      <p:sp>
        <p:nvSpPr>
          <p:cNvPr id="6" name="Slide Number Placeholder 5">
            <a:extLst>
              <a:ext uri="{FF2B5EF4-FFF2-40B4-BE49-F238E27FC236}">
                <a16:creationId xmlns:a16="http://schemas.microsoft.com/office/drawing/2014/main" id="{0ECF14FA-998D-4891-8284-6A0CAA3AE776}"/>
              </a:ext>
            </a:extLst>
          </p:cNvPr>
          <p:cNvSpPr>
            <a:spLocks noGrp="1"/>
          </p:cNvSpPr>
          <p:nvPr>
            <p:ph type="sldNum" sz="quarter" idx="12"/>
          </p:nvPr>
        </p:nvSpPr>
        <p:spPr/>
        <p:txBody>
          <a:bodyPr/>
          <a:lstStyle/>
          <a:p>
            <a:fld id="{6D22F896-40B5-4ADD-8801-0D06FADFA095}" type="slidenum">
              <a:rPr lang="en-US" smtClean="0"/>
              <a:pPr/>
              <a:t>57</a:t>
            </a:fld>
            <a:endParaRPr lang="en-US" dirty="0"/>
          </a:p>
        </p:txBody>
      </p:sp>
      <p:pic>
        <p:nvPicPr>
          <p:cNvPr id="7" name="Picture 2">
            <a:extLst>
              <a:ext uri="{FF2B5EF4-FFF2-40B4-BE49-F238E27FC236}">
                <a16:creationId xmlns:a16="http://schemas.microsoft.com/office/drawing/2014/main" id="{E9B3E498-E3BA-47AE-9B9D-AA709B0DC629}"/>
              </a:ext>
            </a:extLst>
          </p:cNvPr>
          <p:cNvPicPr>
            <a:picLocks noChangeAspect="1" noChangeArrowheads="1"/>
          </p:cNvPicPr>
          <p:nvPr/>
        </p:nvPicPr>
        <p:blipFill>
          <a:blip r:embed="rId2" cstate="print"/>
          <a:stretch>
            <a:fillRect/>
          </a:stretch>
        </p:blipFill>
        <p:spPr bwMode="auto">
          <a:xfrm>
            <a:off x="8658887" y="83850"/>
            <a:ext cx="3343407" cy="605082"/>
          </a:xfrm>
          <a:prstGeom prst="rect">
            <a:avLst/>
          </a:prstGeom>
          <a:noFill/>
        </p:spPr>
      </p:pic>
    </p:spTree>
    <p:extLst>
      <p:ext uri="{BB962C8B-B14F-4D97-AF65-F5344CB8AC3E}">
        <p14:creationId xmlns:p14="http://schemas.microsoft.com/office/powerpoint/2010/main" val="11563114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E8326-BB3C-4544-B851-752B69DAFE51}"/>
              </a:ext>
            </a:extLst>
          </p:cNvPr>
          <p:cNvSpPr>
            <a:spLocks noGrp="1"/>
          </p:cNvSpPr>
          <p:nvPr>
            <p:ph type="title"/>
          </p:nvPr>
        </p:nvSpPr>
        <p:spPr/>
        <p:txBody>
          <a:bodyPr/>
          <a:lstStyle/>
          <a:p>
            <a:r>
              <a:rPr lang="en-IN" dirty="0"/>
              <a:t>Is WSN the same as IoT?</a:t>
            </a:r>
          </a:p>
        </p:txBody>
      </p:sp>
      <p:sp>
        <p:nvSpPr>
          <p:cNvPr id="3" name="Content Placeholder 2">
            <a:extLst>
              <a:ext uri="{FF2B5EF4-FFF2-40B4-BE49-F238E27FC236}">
                <a16:creationId xmlns:a16="http://schemas.microsoft.com/office/drawing/2014/main" id="{6847A08E-6D8E-4073-80EB-953A56A0056C}"/>
              </a:ext>
            </a:extLst>
          </p:cNvPr>
          <p:cNvSpPr>
            <a:spLocks noGrp="1"/>
          </p:cNvSpPr>
          <p:nvPr>
            <p:ph idx="1"/>
          </p:nvPr>
        </p:nvSpPr>
        <p:spPr/>
        <p:txBody>
          <a:bodyPr>
            <a:normAutofit fontScale="92500" lnSpcReduction="20000"/>
          </a:bodyPr>
          <a:lstStyle/>
          <a:p>
            <a:pPr marL="0" indent="0">
              <a:buNone/>
            </a:pPr>
            <a:r>
              <a:rPr lang="en-IN" dirty="0"/>
              <a:t>WSN is a network . </a:t>
            </a:r>
          </a:p>
          <a:p>
            <a:pPr marL="0" indent="0">
              <a:buNone/>
            </a:pPr>
            <a:r>
              <a:rPr lang="en-IN" dirty="0"/>
              <a:t>The network is built with multiple autonomous sensors.</a:t>
            </a:r>
          </a:p>
          <a:p>
            <a:pPr marL="0" indent="0">
              <a:buNone/>
            </a:pPr>
            <a:r>
              <a:rPr lang="en-IN" dirty="0"/>
              <a:t>The sensors could be pressure, moisture, temperature, </a:t>
            </a:r>
            <a:r>
              <a:rPr lang="en-IN" dirty="0" err="1"/>
              <a:t>humidity,sound</a:t>
            </a:r>
            <a:r>
              <a:rPr lang="en-IN" dirty="0"/>
              <a:t> and so on.</a:t>
            </a:r>
          </a:p>
          <a:p>
            <a:pPr marL="0" indent="0">
              <a:buNone/>
            </a:pPr>
            <a:r>
              <a:rPr lang="en-IN" dirty="0"/>
              <a:t>All the sensed data are passed to the centrally located server.</a:t>
            </a:r>
          </a:p>
          <a:p>
            <a:pPr marL="0" indent="0">
              <a:buNone/>
            </a:pPr>
            <a:r>
              <a:rPr lang="en-IN" dirty="0"/>
              <a:t>The data passing happens in a coordinated pattern. WSN is basically composed of nodes(from few to few thousands).</a:t>
            </a:r>
          </a:p>
          <a:p>
            <a:pPr marL="0" indent="0">
              <a:buNone/>
            </a:pPr>
            <a:r>
              <a:rPr lang="en-IN" dirty="0"/>
              <a:t>Each node has one or more sensors.</a:t>
            </a:r>
          </a:p>
          <a:p>
            <a:pPr marL="0" indent="0">
              <a:buNone/>
            </a:pPr>
            <a:r>
              <a:rPr lang="en-IN" dirty="0"/>
              <a:t>Simply WSN is all about coordinated data collection.</a:t>
            </a:r>
          </a:p>
          <a:p>
            <a:pPr marL="0" indent="0">
              <a:buNone/>
            </a:pPr>
            <a:r>
              <a:rPr lang="en-IN" dirty="0"/>
              <a:t>Whereas IoT is much more than just data collection and the systems are more intelligent.</a:t>
            </a:r>
          </a:p>
        </p:txBody>
      </p:sp>
      <p:sp>
        <p:nvSpPr>
          <p:cNvPr id="6" name="Slide Number Placeholder 5">
            <a:extLst>
              <a:ext uri="{FF2B5EF4-FFF2-40B4-BE49-F238E27FC236}">
                <a16:creationId xmlns:a16="http://schemas.microsoft.com/office/drawing/2014/main" id="{FC02D1AD-D8A2-4E17-BAFF-E6768E43D0D1}"/>
              </a:ext>
            </a:extLst>
          </p:cNvPr>
          <p:cNvSpPr>
            <a:spLocks noGrp="1"/>
          </p:cNvSpPr>
          <p:nvPr>
            <p:ph type="sldNum" sz="quarter" idx="12"/>
          </p:nvPr>
        </p:nvSpPr>
        <p:spPr/>
        <p:txBody>
          <a:bodyPr/>
          <a:lstStyle/>
          <a:p>
            <a:fld id="{6D22F896-40B5-4ADD-8801-0D06FADFA095}" type="slidenum">
              <a:rPr lang="en-US" smtClean="0"/>
              <a:pPr/>
              <a:t>58</a:t>
            </a:fld>
            <a:endParaRPr lang="en-US" dirty="0"/>
          </a:p>
        </p:txBody>
      </p:sp>
    </p:spTree>
    <p:extLst>
      <p:ext uri="{BB962C8B-B14F-4D97-AF65-F5344CB8AC3E}">
        <p14:creationId xmlns:p14="http://schemas.microsoft.com/office/powerpoint/2010/main" val="36164696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E8326-BB3C-4544-B851-752B69DAFE51}"/>
              </a:ext>
            </a:extLst>
          </p:cNvPr>
          <p:cNvSpPr>
            <a:spLocks noGrp="1"/>
          </p:cNvSpPr>
          <p:nvPr>
            <p:ph type="title"/>
          </p:nvPr>
        </p:nvSpPr>
        <p:spPr/>
        <p:txBody>
          <a:bodyPr/>
          <a:lstStyle/>
          <a:p>
            <a:r>
              <a:rPr lang="en-IN" dirty="0"/>
              <a:t>Links</a:t>
            </a:r>
          </a:p>
        </p:txBody>
      </p:sp>
      <p:sp>
        <p:nvSpPr>
          <p:cNvPr id="3" name="Content Placeholder 2">
            <a:extLst>
              <a:ext uri="{FF2B5EF4-FFF2-40B4-BE49-F238E27FC236}">
                <a16:creationId xmlns:a16="http://schemas.microsoft.com/office/drawing/2014/main" id="{6847A08E-6D8E-4073-80EB-953A56A0056C}"/>
              </a:ext>
            </a:extLst>
          </p:cNvPr>
          <p:cNvSpPr>
            <a:spLocks noGrp="1"/>
          </p:cNvSpPr>
          <p:nvPr>
            <p:ph idx="1"/>
          </p:nvPr>
        </p:nvSpPr>
        <p:spPr/>
        <p:txBody>
          <a:bodyPr>
            <a:normAutofit/>
          </a:bodyPr>
          <a:lstStyle/>
          <a:p>
            <a:pPr marL="0" indent="0">
              <a:buNone/>
            </a:pPr>
            <a:r>
              <a:rPr lang="en-IN" dirty="0">
                <a:hlinkClick r:id="rId2"/>
              </a:rPr>
              <a:t>https://www.youtube.com/watch?v=WcfqDyk7dkA</a:t>
            </a:r>
            <a:endParaRPr lang="en-IN" dirty="0"/>
          </a:p>
          <a:p>
            <a:pPr marL="0" indent="0">
              <a:buNone/>
            </a:pPr>
            <a:r>
              <a:rPr lang="en-IN" dirty="0">
                <a:hlinkClick r:id="rId3"/>
              </a:rPr>
              <a:t>https://www.youtube.com/watch?v=aj4MJil6pow</a:t>
            </a:r>
            <a:endParaRPr lang="en-IN" dirty="0"/>
          </a:p>
          <a:p>
            <a:pPr marL="0" indent="0">
              <a:buNone/>
            </a:pPr>
            <a:r>
              <a:rPr lang="en-IN" dirty="0">
                <a:hlinkClick r:id="rId4"/>
              </a:rPr>
              <a:t>https://www.youtube.com/watch?v=ZwjlONyV05Q</a:t>
            </a:r>
            <a:endParaRPr lang="en-IN" dirty="0"/>
          </a:p>
          <a:p>
            <a:pPr marL="0" indent="0">
              <a:buNone/>
            </a:pPr>
            <a:r>
              <a:rPr lang="en-IN" dirty="0">
                <a:hlinkClick r:id="rId5"/>
              </a:rPr>
              <a:t>https://www.youtube.com/watch?v=6vTXsHbkSmg&amp;t=697s</a:t>
            </a:r>
            <a:endParaRPr lang="en-IN" dirty="0"/>
          </a:p>
          <a:p>
            <a:pPr marL="0" indent="0">
              <a:buNone/>
            </a:pPr>
            <a:endParaRPr lang="en-IN" dirty="0"/>
          </a:p>
        </p:txBody>
      </p:sp>
      <p:sp>
        <p:nvSpPr>
          <p:cNvPr id="6" name="Slide Number Placeholder 5">
            <a:extLst>
              <a:ext uri="{FF2B5EF4-FFF2-40B4-BE49-F238E27FC236}">
                <a16:creationId xmlns:a16="http://schemas.microsoft.com/office/drawing/2014/main" id="{FC02D1AD-D8A2-4E17-BAFF-E6768E43D0D1}"/>
              </a:ext>
            </a:extLst>
          </p:cNvPr>
          <p:cNvSpPr>
            <a:spLocks noGrp="1"/>
          </p:cNvSpPr>
          <p:nvPr>
            <p:ph type="sldNum" sz="quarter" idx="12"/>
          </p:nvPr>
        </p:nvSpPr>
        <p:spPr/>
        <p:txBody>
          <a:bodyPr/>
          <a:lstStyle/>
          <a:p>
            <a:fld id="{6D22F896-40B5-4ADD-8801-0D06FADFA095}" type="slidenum">
              <a:rPr lang="en-US" smtClean="0"/>
              <a:pPr/>
              <a:t>59</a:t>
            </a:fld>
            <a:endParaRPr lang="en-US" dirty="0"/>
          </a:p>
        </p:txBody>
      </p:sp>
    </p:spTree>
    <p:extLst>
      <p:ext uri="{BB962C8B-B14F-4D97-AF65-F5344CB8AC3E}">
        <p14:creationId xmlns:p14="http://schemas.microsoft.com/office/powerpoint/2010/main" val="3156619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304800"/>
            <a:ext cx="4419600" cy="868362"/>
          </a:xfrm>
        </p:spPr>
        <p:style>
          <a:lnRef idx="0">
            <a:schemeClr val="accent1"/>
          </a:lnRef>
          <a:fillRef idx="3">
            <a:schemeClr val="accent1"/>
          </a:fillRef>
          <a:effectRef idx="3">
            <a:schemeClr val="accent1"/>
          </a:effectRef>
          <a:fontRef idx="minor">
            <a:schemeClr val="lt1"/>
          </a:fontRef>
        </p:style>
        <p:txBody>
          <a:bodyPr/>
          <a:lstStyle/>
          <a:p>
            <a:r>
              <a:rPr lang="en-US" dirty="0"/>
              <a:t>Origin of IoT</a:t>
            </a:r>
            <a:endParaRPr lang="en-IN" dirty="0"/>
          </a:p>
        </p:txBody>
      </p:sp>
      <p:graphicFrame>
        <p:nvGraphicFramePr>
          <p:cNvPr id="8" name="Content Placeholder 2">
            <a:extLst>
              <a:ext uri="{FF2B5EF4-FFF2-40B4-BE49-F238E27FC236}">
                <a16:creationId xmlns:a16="http://schemas.microsoft.com/office/drawing/2014/main" id="{B0D46E3A-6F67-4330-9A91-DCC81444F090}"/>
              </a:ext>
            </a:extLst>
          </p:cNvPr>
          <p:cNvGraphicFramePr>
            <a:graphicFrameLocks noGrp="1"/>
          </p:cNvGraphicFramePr>
          <p:nvPr>
            <p:ph sz="quarter" idx="1"/>
          </p:nvPr>
        </p:nvGraphicFramePr>
        <p:xfrm>
          <a:off x="2133600" y="1371600"/>
          <a:ext cx="8153400" cy="472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2" descr="Text&#10;&#10;Description automatically generated with medium confidence">
            <a:extLst>
              <a:ext uri="{FF2B5EF4-FFF2-40B4-BE49-F238E27FC236}">
                <a16:creationId xmlns:a16="http://schemas.microsoft.com/office/drawing/2014/main" id="{32258FD5-DDA4-418E-A069-418D5C551E0E}"/>
              </a:ext>
            </a:extLst>
          </p:cNvPr>
          <p:cNvPicPr>
            <a:picLocks noChangeAspect="1" noChangeArrowheads="1"/>
          </p:cNvPicPr>
          <p:nvPr/>
        </p:nvPicPr>
        <p:blipFill>
          <a:blip r:embed="rId7" cstate="print"/>
          <a:srcRect/>
          <a:stretch>
            <a:fillRect/>
          </a:stretch>
        </p:blipFill>
        <p:spPr bwMode="auto">
          <a:xfrm>
            <a:off x="8658225" y="129988"/>
            <a:ext cx="3257550" cy="9144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931778F2-16FE-4488-A505-716B993CC2F1}" type="slidenum">
              <a:rPr lang="en-US" smtClean="0"/>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313" y="152400"/>
            <a:ext cx="4814119" cy="792162"/>
          </a:xfrm>
        </p:spPr>
        <p:style>
          <a:lnRef idx="0">
            <a:schemeClr val="accent1"/>
          </a:lnRef>
          <a:fillRef idx="3">
            <a:schemeClr val="accent1"/>
          </a:fillRef>
          <a:effectRef idx="3">
            <a:schemeClr val="accent1"/>
          </a:effectRef>
          <a:fontRef idx="minor">
            <a:schemeClr val="lt1"/>
          </a:fontRef>
        </p:style>
        <p:txBody>
          <a:bodyPr/>
          <a:lstStyle/>
          <a:p>
            <a:pPr algn="ctr"/>
            <a:r>
              <a:rPr lang="en-US" b="1" dirty="0">
                <a:latin typeface="Times New Roman" panose="02020603050405020304" pitchFamily="18" charset="0"/>
                <a:cs typeface="Times New Roman" panose="02020603050405020304" pitchFamily="18" charset="0"/>
              </a:rPr>
              <a:t>Origin of IoT</a:t>
            </a:r>
            <a:endParaRPr lang="en-IN" b="1" dirty="0">
              <a:latin typeface="Times New Roman" panose="02020603050405020304" pitchFamily="18" charset="0"/>
              <a:cs typeface="Times New Roman" panose="02020603050405020304" pitchFamily="18" charset="0"/>
            </a:endParaRPr>
          </a:p>
        </p:txBody>
      </p:sp>
      <p:pic>
        <p:nvPicPr>
          <p:cNvPr id="3074" name="Picture 2"/>
          <p:cNvPicPr>
            <a:picLocks noGrp="1" noChangeAspect="1" noChangeArrowheads="1"/>
          </p:cNvPicPr>
          <p:nvPr>
            <p:ph sz="quarter" idx="1"/>
          </p:nvPr>
        </p:nvPicPr>
        <p:blipFill>
          <a:blip r:embed="rId2" cstate="print">
            <a:lum bright="-10000" contrast="30000"/>
          </a:blip>
          <a:srcRect/>
          <a:stretch>
            <a:fillRect/>
          </a:stretch>
        </p:blipFill>
        <p:spPr bwMode="auto">
          <a:xfrm>
            <a:off x="2784372" y="1543664"/>
            <a:ext cx="6858000" cy="4419600"/>
          </a:xfrm>
          <a:prstGeom prst="rect">
            <a:avLst/>
          </a:prstGeom>
          <a:noFill/>
          <a:ln w="9525">
            <a:noFill/>
            <a:miter lim="800000"/>
            <a:headEnd/>
            <a:tailEnd/>
          </a:ln>
        </p:spPr>
      </p:pic>
      <p:pic>
        <p:nvPicPr>
          <p:cNvPr id="6" name="Picture 2">
            <a:extLst>
              <a:ext uri="{FF2B5EF4-FFF2-40B4-BE49-F238E27FC236}">
                <a16:creationId xmlns:a16="http://schemas.microsoft.com/office/drawing/2014/main" id="{32258FD5-DDA4-418E-A069-418D5C551E0E}"/>
              </a:ext>
            </a:extLst>
          </p:cNvPr>
          <p:cNvPicPr>
            <a:picLocks noChangeAspect="1" noChangeArrowheads="1"/>
          </p:cNvPicPr>
          <p:nvPr/>
        </p:nvPicPr>
        <p:blipFill>
          <a:blip r:embed="rId3" cstate="print"/>
          <a:srcRect/>
          <a:stretch>
            <a:fillRect/>
          </a:stretch>
        </p:blipFill>
        <p:spPr bwMode="auto">
          <a:xfrm>
            <a:off x="8810625" y="152400"/>
            <a:ext cx="3257550" cy="9144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931778F2-16FE-4488-A505-716B993CC2F1}" type="slidenum">
              <a:rPr lang="en-US" smtClean="0"/>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45" y="129988"/>
            <a:ext cx="4648200" cy="1143000"/>
          </a:xfrm>
        </p:spPr>
        <p:style>
          <a:lnRef idx="0">
            <a:schemeClr val="accent1"/>
          </a:lnRef>
          <a:fillRef idx="3">
            <a:schemeClr val="accent1"/>
          </a:fillRef>
          <a:effectRef idx="3">
            <a:schemeClr val="accent1"/>
          </a:effectRef>
          <a:fontRef idx="minor">
            <a:schemeClr val="lt1"/>
          </a:fontRef>
        </p:style>
        <p:txBody>
          <a:bodyPr/>
          <a:lstStyle/>
          <a:p>
            <a:r>
              <a:rPr lang="en-US" dirty="0">
                <a:latin typeface="Times New Roman" panose="02020603050405020304" pitchFamily="18" charset="0"/>
                <a:cs typeface="Times New Roman" panose="02020603050405020304" pitchFamily="18" charset="0"/>
              </a:rPr>
              <a:t>What is IoT</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a:xfrm>
            <a:off x="647645" y="1943099"/>
            <a:ext cx="10354652" cy="3794023"/>
          </a:xfrm>
        </p:spPr>
        <p:txBody>
          <a:bodyPr>
            <a:normAutofit fontScale="92500"/>
          </a:bodyPr>
          <a:lstStyle/>
          <a:p>
            <a:pPr algn="just">
              <a:lnSpc>
                <a:spcPct val="150000"/>
              </a:lnSpc>
            </a:pPr>
            <a:r>
              <a:rPr lang="en-US" dirty="0">
                <a:latin typeface="Times New Roman" panose="02020603050405020304" pitchFamily="18" charset="0"/>
                <a:cs typeface="Times New Roman" panose="02020603050405020304" pitchFamily="18" charset="0"/>
              </a:rPr>
              <a:t> The </a:t>
            </a:r>
            <a:r>
              <a:rPr lang="en-US" b="1" dirty="0">
                <a:latin typeface="Times New Roman" panose="02020603050405020304" pitchFamily="18" charset="0"/>
                <a:cs typeface="Times New Roman" panose="02020603050405020304" pitchFamily="18" charset="0"/>
              </a:rPr>
              <a:t>Internet of Things</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IoT</a:t>
            </a:r>
            <a:r>
              <a:rPr lang="en-US" dirty="0">
                <a:latin typeface="Times New Roman" panose="02020603050405020304" pitchFamily="18" charset="0"/>
                <a:cs typeface="Times New Roman" panose="02020603050405020304" pitchFamily="18" charset="0"/>
              </a:rPr>
              <a:t>) is the network of physical objects—devices, vehicles, buildings and other items embedded with electronics, software, sensors, and network connectivity—that enables these objects to collect and exchange data.</a:t>
            </a:r>
          </a:p>
          <a:p>
            <a:pPr algn="just">
              <a:lnSpc>
                <a:spcPct val="150000"/>
              </a:lnSpc>
            </a:pPr>
            <a:r>
              <a:rPr lang="en-US" dirty="0">
                <a:latin typeface="Times New Roman" panose="02020603050405020304" pitchFamily="18" charset="0"/>
                <a:cs typeface="Times New Roman" panose="02020603050405020304" pitchFamily="18" charset="0"/>
              </a:rPr>
              <a:t>“IoT refers to the interconnection via the Internet of computing devices embedded in everyday objects, enabling them to send and receive data” .</a:t>
            </a:r>
          </a:p>
          <a:p>
            <a:pPr algn="just">
              <a:lnSpc>
                <a:spcPct val="150000"/>
              </a:lnSpc>
            </a:pPr>
            <a:endParaRPr lang="en-IN" dirty="0">
              <a:latin typeface="Times New Roman" panose="02020603050405020304" pitchFamily="18" charset="0"/>
              <a:cs typeface="Times New Roman" panose="02020603050405020304" pitchFamily="18" charset="0"/>
            </a:endParaRPr>
          </a:p>
        </p:txBody>
      </p:sp>
      <p:pic>
        <p:nvPicPr>
          <p:cNvPr id="4" name="Picture 2">
            <a:extLst>
              <a:ext uri="{FF2B5EF4-FFF2-40B4-BE49-F238E27FC236}">
                <a16:creationId xmlns:a16="http://schemas.microsoft.com/office/drawing/2014/main" id="{32258FD5-DDA4-418E-A069-418D5C551E0E}"/>
              </a:ext>
            </a:extLst>
          </p:cNvPr>
          <p:cNvPicPr>
            <a:picLocks noChangeAspect="1" noChangeArrowheads="1"/>
          </p:cNvPicPr>
          <p:nvPr/>
        </p:nvPicPr>
        <p:blipFill>
          <a:blip r:embed="rId2" cstate="print"/>
          <a:srcRect/>
          <a:stretch>
            <a:fillRect/>
          </a:stretch>
        </p:blipFill>
        <p:spPr bwMode="auto">
          <a:xfrm>
            <a:off x="8507418" y="244288"/>
            <a:ext cx="3257550" cy="9144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931778F2-16FE-4488-A505-716B993CC2F1}" type="slidenum">
              <a:rPr lang="en-US" smtClean="0"/>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000772" y="1309365"/>
            <a:ext cx="2172833" cy="369332"/>
          </a:xfrm>
          <a:prstGeom prst="rect">
            <a:avLst/>
          </a:prstGeom>
          <a:noFill/>
        </p:spPr>
        <p:txBody>
          <a:bodyPr wrap="square" rtlCol="0">
            <a:spAutoFit/>
          </a:bodyPr>
          <a:lstStyle/>
          <a:p>
            <a:pPr algn="r">
              <a:defRPr/>
            </a:pPr>
            <a:r>
              <a:rPr lang="en-US" dirty="0">
                <a:solidFill>
                  <a:prstClr val="black"/>
                </a:solidFill>
                <a:latin typeface="Baskerville Old Face" panose="02020602080505020303" pitchFamily="18" charset="0"/>
              </a:rPr>
              <a:t>Smart Appliances</a:t>
            </a:r>
          </a:p>
        </p:txBody>
      </p:sp>
      <p:sp>
        <p:nvSpPr>
          <p:cNvPr id="7" name="TextBox 6"/>
          <p:cNvSpPr txBox="1"/>
          <p:nvPr/>
        </p:nvSpPr>
        <p:spPr>
          <a:xfrm>
            <a:off x="1905000" y="5943600"/>
            <a:ext cx="1416242" cy="369332"/>
          </a:xfrm>
          <a:prstGeom prst="rect">
            <a:avLst/>
          </a:prstGeom>
          <a:noFill/>
        </p:spPr>
        <p:txBody>
          <a:bodyPr wrap="square" rtlCol="0">
            <a:spAutoFit/>
          </a:bodyPr>
          <a:lstStyle/>
          <a:p>
            <a:pPr>
              <a:defRPr/>
            </a:pPr>
            <a:r>
              <a:rPr lang="en-US" dirty="0">
                <a:solidFill>
                  <a:prstClr val="black"/>
                </a:solidFill>
                <a:latin typeface="Baskerville Old Face" panose="02020602080505020303" pitchFamily="18" charset="0"/>
              </a:rPr>
              <a:t>Healthcare</a:t>
            </a:r>
          </a:p>
        </p:txBody>
      </p:sp>
      <p:sp>
        <p:nvSpPr>
          <p:cNvPr id="11" name="TextBox 10"/>
          <p:cNvSpPr txBox="1"/>
          <p:nvPr/>
        </p:nvSpPr>
        <p:spPr>
          <a:xfrm>
            <a:off x="8223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sz="1100" dirty="0">
                <a:solidFill>
                  <a:prstClr val="white"/>
                </a:solidFill>
                <a:latin typeface="Arial" panose="020B0604020202020204" pitchFamily="34" charset="0"/>
                <a:cs typeface="Arial" panose="020B0604020202020204" pitchFamily="34" charset="0"/>
              </a:rPr>
              <a:t> Education – Partnership – Solutions  </a:t>
            </a:r>
          </a:p>
        </p:txBody>
      </p:sp>
      <p:sp>
        <p:nvSpPr>
          <p:cNvPr id="12" name="TextBox 3"/>
          <p:cNvSpPr txBox="1"/>
          <p:nvPr/>
        </p:nvSpPr>
        <p:spPr>
          <a:xfrm>
            <a:off x="7119042" y="245461"/>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defRPr/>
            </a:pPr>
            <a:r>
              <a:rPr lang="en-US" dirty="0">
                <a:solidFill>
                  <a:prstClr val="white"/>
                </a:solidFill>
                <a:latin typeface="Arial" panose="020B0604020202020204" pitchFamily="34" charset="0"/>
                <a:cs typeface="Arial" panose="020B0604020202020204" pitchFamily="34" charset="0"/>
              </a:rPr>
              <a:t>Information Security</a:t>
            </a:r>
          </a:p>
          <a:p>
            <a:pPr algn="r">
              <a:defRPr/>
            </a:pPr>
            <a:r>
              <a:rPr lang="en-US" sz="1100" dirty="0">
                <a:solidFill>
                  <a:prstClr val="white"/>
                </a:solidFill>
                <a:latin typeface="Arial" panose="020B0604020202020204" pitchFamily="34" charset="0"/>
                <a:cs typeface="Arial" panose="020B0604020202020204" pitchFamily="34" charset="0"/>
              </a:rPr>
              <a:t>Office of Budget and Finance</a:t>
            </a:r>
          </a:p>
        </p:txBody>
      </p:sp>
      <p:pic>
        <p:nvPicPr>
          <p:cNvPr id="3076" name="Picture 4" descr="http://www.cccblog.org/wp-content/uploads/2011/11/offbeat_fridge2_600.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9844" y="1729424"/>
            <a:ext cx="3938157" cy="43559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599" y="3510262"/>
            <a:ext cx="4396601" cy="2416607"/>
          </a:xfrm>
          <a:prstGeom prst="rect">
            <a:avLst/>
          </a:prstGeom>
        </p:spPr>
      </p:pic>
      <p:pic>
        <p:nvPicPr>
          <p:cNvPr id="10" name="Picture 2" descr="http://media.gadgetsin.com/2014/05/wellograph_smart_watch_with_fitness_tracker_3.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2737" y="641716"/>
            <a:ext cx="4335440" cy="238449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905000" y="3124200"/>
            <a:ext cx="2209800" cy="369332"/>
          </a:xfrm>
          <a:prstGeom prst="rect">
            <a:avLst/>
          </a:prstGeom>
          <a:noFill/>
        </p:spPr>
        <p:txBody>
          <a:bodyPr wrap="square" rtlCol="0">
            <a:spAutoFit/>
          </a:bodyPr>
          <a:lstStyle/>
          <a:p>
            <a:pPr>
              <a:defRPr/>
            </a:pPr>
            <a:r>
              <a:rPr lang="en-US" dirty="0">
                <a:solidFill>
                  <a:prstClr val="black"/>
                </a:solidFill>
                <a:latin typeface="Baskerville Old Face" panose="02020602080505020303" pitchFamily="18" charset="0"/>
              </a:rPr>
              <a:t>Wearable Tech</a:t>
            </a:r>
          </a:p>
        </p:txBody>
      </p:sp>
      <p:pic>
        <p:nvPicPr>
          <p:cNvPr id="14" name="Picture 2">
            <a:extLst>
              <a:ext uri="{FF2B5EF4-FFF2-40B4-BE49-F238E27FC236}">
                <a16:creationId xmlns:a16="http://schemas.microsoft.com/office/drawing/2014/main" id="{32258FD5-DDA4-418E-A069-418D5C551E0E}"/>
              </a:ext>
            </a:extLst>
          </p:cNvPr>
          <p:cNvPicPr>
            <a:picLocks noChangeAspect="1" noChangeArrowheads="1"/>
          </p:cNvPicPr>
          <p:nvPr/>
        </p:nvPicPr>
        <p:blipFill>
          <a:blip r:embed="rId6" cstate="print"/>
          <a:srcRect/>
          <a:stretch>
            <a:fillRect/>
          </a:stretch>
        </p:blipFill>
        <p:spPr bwMode="auto">
          <a:xfrm>
            <a:off x="8544830" y="110297"/>
            <a:ext cx="3257550" cy="9144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931778F2-16FE-4488-A505-716B993CC2F1}" type="slidenum">
              <a:rPr lang="en-US" smtClean="0"/>
              <a:t>9</a:t>
            </a:fld>
            <a:endParaRPr lang="en-US"/>
          </a:p>
        </p:txBody>
      </p:sp>
    </p:spTree>
    <p:extLst>
      <p:ext uri="{BB962C8B-B14F-4D97-AF65-F5344CB8AC3E}">
        <p14:creationId xmlns:p14="http://schemas.microsoft.com/office/powerpoint/2010/main" val="31666823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wipe(down)">
                                      <p:cBhvr>
                                        <p:cTn id="12" dur="500"/>
                                        <p:tgtEl>
                                          <p:spTgt spid="307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819</TotalTime>
  <Words>5066</Words>
  <Application>Microsoft Office PowerPoint</Application>
  <PresentationFormat>Widescreen</PresentationFormat>
  <Paragraphs>427</Paragraphs>
  <Slides>59</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59</vt:i4>
      </vt:variant>
    </vt:vector>
  </HeadingPairs>
  <TitlesOfParts>
    <vt:vector size="70" baseType="lpstr">
      <vt:lpstr>Arial</vt:lpstr>
      <vt:lpstr>Baskerville Old Face</vt:lpstr>
      <vt:lpstr>Calibri</vt:lpstr>
      <vt:lpstr>Calibri Light</vt:lpstr>
      <vt:lpstr>charter</vt:lpstr>
      <vt:lpstr>sofia-pro</vt:lpstr>
      <vt:lpstr>Times New Roman</vt:lpstr>
      <vt:lpstr>urw-din</vt:lpstr>
      <vt:lpstr>Whitney SSm A</vt:lpstr>
      <vt:lpstr>Wingdings</vt:lpstr>
      <vt:lpstr>Office Theme</vt:lpstr>
      <vt:lpstr>19EID232: Internet of Things  Unit-1: Introduction of Internet of Things (IoT)</vt:lpstr>
      <vt:lpstr>Course Objectives</vt:lpstr>
      <vt:lpstr>Learning Outcomes:</vt:lpstr>
      <vt:lpstr>Introduction to Internet of Things (IoT)</vt:lpstr>
      <vt:lpstr>Why IOT?</vt:lpstr>
      <vt:lpstr>Origin of IoT</vt:lpstr>
      <vt:lpstr>Origin of IoT</vt:lpstr>
      <vt:lpstr>What is IoT</vt:lpstr>
      <vt:lpstr>PowerPoint Presentation</vt:lpstr>
      <vt:lpstr>GROWTH and application sectors</vt:lpstr>
      <vt:lpstr>Application areas of IOT:</vt:lpstr>
      <vt:lpstr>PowerPoint Presentation</vt:lpstr>
      <vt:lpstr>PowerPoint Presentation</vt:lpstr>
      <vt:lpstr>PowerPoint Presentation</vt:lpstr>
      <vt:lpstr>Characteristics of iot</vt:lpstr>
      <vt:lpstr>Things in internet of things</vt:lpstr>
      <vt:lpstr>PowerPoint Presentation</vt:lpstr>
      <vt:lpstr>PowerPoint Presentation</vt:lpstr>
      <vt:lpstr>Things in an example (home automation)</vt:lpstr>
      <vt:lpstr>IOT stack</vt:lpstr>
      <vt:lpstr>IOT Protocol stack </vt:lpstr>
      <vt:lpstr>Physical or sensor layer:</vt:lpstr>
      <vt:lpstr>IoT Stack Layer 2-Processing and Control layer </vt:lpstr>
      <vt:lpstr>IoT Stack Layer 3-Hardware Interface layer  </vt:lpstr>
      <vt:lpstr>IoT Stack Layer 4-RF layer:  </vt:lpstr>
      <vt:lpstr>IoT Stack Layer 5-Session/Message Layer : </vt:lpstr>
      <vt:lpstr>IoT Stack Layer 6-User experience layer : </vt:lpstr>
      <vt:lpstr>IoT Stack Layer 7-Application layer : </vt:lpstr>
      <vt:lpstr>PowerPoint Presentation</vt:lpstr>
      <vt:lpstr>PowerPoint Presentation</vt:lpstr>
      <vt:lpstr>IoT(internet of things) Enabling Technologies</vt:lpstr>
      <vt:lpstr>PowerPoint Presentation</vt:lpstr>
      <vt:lpstr>Sensors:</vt:lpstr>
      <vt:lpstr>Cloud Computing :</vt:lpstr>
      <vt:lpstr>PowerPoint Presentation</vt:lpstr>
      <vt:lpstr>Big Data Analytics :</vt:lpstr>
      <vt:lpstr>PowerPoint Presentation</vt:lpstr>
      <vt:lpstr>Communications Protocols :</vt:lpstr>
      <vt:lpstr>PowerPoint Presentation</vt:lpstr>
      <vt:lpstr>Embedded Systems :</vt:lpstr>
      <vt:lpstr>Embedded Systems </vt:lpstr>
      <vt:lpstr>Challenges in Internet of things (IoT) </vt:lpstr>
      <vt:lpstr>Challenge – 1 -security / PERSONNEL SAFETY </vt:lpstr>
      <vt:lpstr>Challenge – 2-privacy</vt:lpstr>
      <vt:lpstr>Challenge – 3-data extraction from complex environments</vt:lpstr>
      <vt:lpstr>Challenge – 4-connectivity</vt:lpstr>
      <vt:lpstr>Challenge – 5  POWER REQUIREMENTS</vt:lpstr>
      <vt:lpstr>Challenge – 6 -complexity involved</vt:lpstr>
      <vt:lpstr>Challenge – 7- storage (cloud) </vt:lpstr>
      <vt:lpstr>IoT levels LEVEL-1-Sensor</vt:lpstr>
      <vt:lpstr>Level-2-Cloud storage</vt:lpstr>
      <vt:lpstr>IoT Level 3-Cloud Analysis </vt:lpstr>
      <vt:lpstr>IoT Level 4-Cloud computing </vt:lpstr>
      <vt:lpstr>IoT Level 5- Cloud Orientation </vt:lpstr>
      <vt:lpstr>So, what have we understood? IoT in a nutshell</vt:lpstr>
      <vt:lpstr>Is Cyber Physical System the same as IoT?</vt:lpstr>
      <vt:lpstr>PowerPoint Presentation</vt:lpstr>
      <vt:lpstr>Is WSN the same as IoT?</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Chapter 1: INTRODUCTION TO Internet of things</dc:title>
  <dc:creator>Sri Sathiraju Sri Surya Srikanth</dc:creator>
  <cp:lastModifiedBy>Anonymous Everywhere</cp:lastModifiedBy>
  <cp:revision>89</cp:revision>
  <dcterms:created xsi:type="dcterms:W3CDTF">2022-01-26T11:36:16Z</dcterms:created>
  <dcterms:modified xsi:type="dcterms:W3CDTF">2022-06-07T12:23:24Z</dcterms:modified>
</cp:coreProperties>
</file>